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6677" r:id="rId1"/>
    <p:sldMasterId id="2147486735" r:id="rId2"/>
  </p:sldMasterIdLst>
  <p:notesMasterIdLst>
    <p:notesMasterId r:id="rId28"/>
  </p:notesMasterIdLst>
  <p:sldIdLst>
    <p:sldId id="266" r:id="rId3"/>
    <p:sldId id="286" r:id="rId4"/>
    <p:sldId id="323" r:id="rId5"/>
    <p:sldId id="334" r:id="rId6"/>
    <p:sldId id="335" r:id="rId7"/>
    <p:sldId id="333" r:id="rId8"/>
    <p:sldId id="300" r:id="rId9"/>
    <p:sldId id="577" r:id="rId10"/>
    <p:sldId id="456" r:id="rId11"/>
    <p:sldId id="324" r:id="rId12"/>
    <p:sldId id="459" r:id="rId13"/>
    <p:sldId id="326" r:id="rId14"/>
    <p:sldId id="322" r:id="rId15"/>
    <p:sldId id="327" r:id="rId16"/>
    <p:sldId id="467" r:id="rId17"/>
    <p:sldId id="461" r:id="rId18"/>
    <p:sldId id="463" r:id="rId19"/>
    <p:sldId id="464" r:id="rId20"/>
    <p:sldId id="465" r:id="rId21"/>
    <p:sldId id="466" r:id="rId22"/>
    <p:sldId id="578" r:id="rId23"/>
    <p:sldId id="329" r:id="rId24"/>
    <p:sldId id="317" r:id="rId25"/>
    <p:sldId id="460" r:id="rId26"/>
    <p:sldId id="315" r:id="rId27"/>
  </p:sldIdLst>
  <p:sldSz cx="12192000" cy="6858000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ED61B04-E572-4D86-A7BC-AA1CDE561322}">
          <p14:sldIdLst>
            <p14:sldId id="266"/>
            <p14:sldId id="286"/>
            <p14:sldId id="323"/>
            <p14:sldId id="334"/>
            <p14:sldId id="335"/>
            <p14:sldId id="333"/>
            <p14:sldId id="300"/>
            <p14:sldId id="577"/>
            <p14:sldId id="456"/>
            <p14:sldId id="324"/>
            <p14:sldId id="459"/>
            <p14:sldId id="326"/>
            <p14:sldId id="322"/>
            <p14:sldId id="327"/>
            <p14:sldId id="467"/>
            <p14:sldId id="461"/>
            <p14:sldId id="463"/>
            <p14:sldId id="464"/>
            <p14:sldId id="465"/>
            <p14:sldId id="466"/>
            <p14:sldId id="578"/>
            <p14:sldId id="329"/>
            <p14:sldId id="317"/>
            <p14:sldId id="460"/>
            <p14:sldId id="31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400" userDrawn="1">
          <p15:clr>
            <a:srgbClr val="A4A3A4"/>
          </p15:clr>
        </p15:guide>
        <p15:guide id="2" pos="5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E7D40"/>
    <a:srgbClr val="F4DEC0"/>
    <a:srgbClr val="B158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27" autoAdjust="0"/>
    <p:restoredTop sz="86392" autoAdjust="0"/>
  </p:normalViewPr>
  <p:slideViewPr>
    <p:cSldViewPr snapToGrid="0">
      <p:cViewPr varScale="1">
        <p:scale>
          <a:sx n="99" d="100"/>
          <a:sy n="99" d="100"/>
        </p:scale>
        <p:origin x="1170" y="78"/>
      </p:cViewPr>
      <p:guideLst>
        <p:guide orient="horz" pos="2400"/>
        <p:guide pos="54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DC9FF540-456D-43F4-A7E9-C8E8FEE738EC}" type="datetimeFigureOut">
              <a:rPr lang="en-US" smtClean="0"/>
              <a:t>2/4/2026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F0D8557F-6455-4881-8C16-D3F81E731C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73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D8557F-6455-4881-8C16-D3F81E731C1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58610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D8557F-6455-4881-8C16-D3F81E731C1D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2347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D8557F-6455-4881-8C16-D3F81E731C1D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6263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D8557F-6455-4881-8C16-D3F81E731C1D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3190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8344F244-3379-CC46-B1F7-53251B70F10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44550" y="1238250"/>
            <a:ext cx="5940425" cy="334168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BB3A3C02-3031-F64E-A7B9-573BE8625D5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https://onlinelibrary.wiley.com/doi/pdf/10.1111/sltb.12450</a:t>
            </a:r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150525B9-4C01-A94D-8471-59BD26C42E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89817" indent="-3037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15103" indent="-24302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701143" indent="-24302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187185" indent="-24302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673226" indent="-24302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159266" indent="-24302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645308" indent="-24302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131349" indent="-24302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01099D0F-5540-4F48-BA2D-B44B61C4BF19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59203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D8557F-6455-4881-8C16-D3F81E731C1D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4738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Volunteering allows you to connect to your community and make it a better place. Even helping out with the smallest tasks can make a real difference to the lives of survivors of suicide loss. And volunteering is a two-way street: It can benefit you and your family as much as the cause you choose to help. Dedicating your time as a volunteer helps you make new friends, expand your network, and boost your social skills.</a:t>
            </a:r>
          </a:p>
          <a:p>
            <a:endParaRPr lang="en-US" b="0" i="0" dirty="0">
              <a:solidFill>
                <a:srgbClr val="333333"/>
              </a:solidFill>
              <a:effectLst/>
              <a:latin typeface="Helvetica Neue"/>
            </a:endParaRPr>
          </a:p>
          <a:p>
            <a:r>
              <a:rPr lang="en-US" b="1" dirty="0"/>
              <a:t>Volunteering helps counteract the effects of stress, anger, and anxiety. </a:t>
            </a:r>
            <a:r>
              <a:rPr lang="en-US" dirty="0"/>
              <a:t>The social contact aspect of helping and working with others can have a profound effect on your overall psychological well-being. Nothing relieves stress better than a meaningful connection to another person. </a:t>
            </a:r>
          </a:p>
          <a:p>
            <a:r>
              <a:rPr lang="en-US" b="1" dirty="0"/>
              <a:t>Volunteering combats depression. </a:t>
            </a:r>
            <a:r>
              <a:rPr lang="en-US" dirty="0"/>
              <a:t>Volunteering keeps you in regular contact with others and helps you develop a solid support system, which in turn protects you against depression. </a:t>
            </a:r>
          </a:p>
          <a:p>
            <a:r>
              <a:rPr lang="en-US" b="1" dirty="0"/>
              <a:t>Volunteering makes you happy</a:t>
            </a:r>
            <a:r>
              <a:rPr lang="en-US" dirty="0"/>
              <a:t>. By measuring hormones and brain activity, researchers have discovered that being helpful to others delivers immense pleasure. Human beings are hard-wired to give to others. The more we give, the happier we feel.</a:t>
            </a:r>
          </a:p>
          <a:p>
            <a:r>
              <a:rPr lang="en-US" b="1" dirty="0"/>
              <a:t>Volunteering increases self-confidence.</a:t>
            </a:r>
            <a:r>
              <a:rPr lang="en-US" dirty="0"/>
              <a:t> You are doing good for others and the community, which provides a natural sense of accomplishment. Your role as a volunteer can also give you a sense of pride and identity. And the better you feel about yourself, the more likely you are to have a positive view of your life and future goals.</a:t>
            </a:r>
          </a:p>
          <a:p>
            <a:endParaRPr lang="en-US" dirty="0"/>
          </a:p>
          <a:p>
            <a:r>
              <a:rPr lang="en-US" dirty="0"/>
              <a:t>Just because volunteer work is unpaid does not mean the skills you learn are basic. Many of our volunteering opportunities provide extensive training. For example, our 1</a:t>
            </a:r>
            <a:r>
              <a:rPr lang="en-US" baseline="30000" dirty="0"/>
              <a:t>st</a:t>
            </a:r>
            <a:r>
              <a:rPr lang="en-US" dirty="0"/>
              <a:t> responder program and companion program</a:t>
            </a:r>
          </a:p>
          <a:p>
            <a:endParaRPr lang="en-US" dirty="0"/>
          </a:p>
          <a:p>
            <a:r>
              <a:rPr lang="en-US" dirty="0"/>
              <a:t>Volunteering can also help you build upon skills you already have and use them to benefit the greater community. For instance, if you hold a successful sales position, you raise awareness for Franklin County LOSS as a volunteer advocate, while further developing and improving your public speaking, communication, and marketing skills.</a:t>
            </a:r>
          </a:p>
          <a:p>
            <a:endParaRPr lang="en-US" dirty="0"/>
          </a:p>
          <a:p>
            <a:r>
              <a:rPr lang="en-US" dirty="0"/>
              <a:t>Volunteering is a fun and easy way to explore your interests and passions. Doing volunteer work you find meaningful and interesting can be a relaxing, energizing escape from your day-to-day routine of work, school, or family commitments. Volunteering also provides you with renewed creativity, motivation, and vision that can carry over into your personal and professional life. 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D8557F-6455-4881-8C16-D3F81E731C1D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5747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D8557F-6455-4881-8C16-D3F81E731C1D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1386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n-US" sz="2800" dirty="0"/>
            </a:br>
            <a:br>
              <a:rPr lang="en-US" sz="1600" dirty="0"/>
            </a:br>
            <a:endParaRPr lang="en-US" sz="16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D8557F-6455-4881-8C16-D3F81E731C1D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53322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dirty="0"/>
              <a:t>Opportunities to support include staffing events such as:	</a:t>
            </a:r>
          </a:p>
          <a:p>
            <a:pPr lvl="4"/>
            <a:r>
              <a:rPr lang="en-US" sz="1600" dirty="0"/>
              <a:t>International Survivor of Suicide LOSS day</a:t>
            </a:r>
          </a:p>
          <a:p>
            <a:pPr lvl="4"/>
            <a:r>
              <a:rPr lang="en-US" sz="1600" dirty="0"/>
              <a:t>Annual Out of the Darkness Walk</a:t>
            </a:r>
          </a:p>
          <a:p>
            <a:pPr lvl="4"/>
            <a:r>
              <a:rPr lang="en-US" sz="1600" dirty="0"/>
              <a:t>Various other event opportunities including mental health fairs, etc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D8557F-6455-4881-8C16-D3F81E731C1D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7548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D8557F-6455-4881-8C16-D3F81E731C1D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929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2/4/2026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879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2/4/2026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731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2/4/2026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6057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2/4/2026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07681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2/4/2026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7294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2/4/2026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0570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2/4/2026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9193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2/4/2026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3280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2/4/2026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6205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2/4/2026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6127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2/4/2026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650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2/4/2026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4439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2/4/2026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77382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2/4/2026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71960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2/4/2026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398681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2/4/2026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1439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2/4/2026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1176528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2/4/2026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28474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2/4/2026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12472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2/4/2026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2784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2/4/2026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383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2/4/2026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980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2/4/2026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042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2/4/2026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73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2/4/2026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918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2/4/2026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887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2/4/2026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26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1A013-AC51-4EE0-B7A2-446BC017CD15}" type="datetimeFigureOut">
              <a:rPr lang="en-US" smtClean="0"/>
              <a:t>2/4/2026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066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678" r:id="rId1"/>
    <p:sldLayoutId id="2147486679" r:id="rId2"/>
    <p:sldLayoutId id="2147486680" r:id="rId3"/>
    <p:sldLayoutId id="2147486681" r:id="rId4"/>
    <p:sldLayoutId id="2147486682" r:id="rId5"/>
    <p:sldLayoutId id="2147486683" r:id="rId6"/>
    <p:sldLayoutId id="2147486684" r:id="rId7"/>
    <p:sldLayoutId id="2147486685" r:id="rId8"/>
    <p:sldLayoutId id="2147486686" r:id="rId9"/>
    <p:sldLayoutId id="2147486687" r:id="rId10"/>
    <p:sldLayoutId id="2147486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1A013-AC51-4EE0-B7A2-446BC017CD15}" type="datetimeFigureOut">
              <a:rPr lang="en-US" smtClean="0"/>
              <a:t>2/4/2026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771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736" r:id="rId1"/>
    <p:sldLayoutId id="2147486737" r:id="rId2"/>
    <p:sldLayoutId id="2147486738" r:id="rId3"/>
    <p:sldLayoutId id="2147486739" r:id="rId4"/>
    <p:sldLayoutId id="2147486740" r:id="rId5"/>
    <p:sldLayoutId id="2147486741" r:id="rId6"/>
    <p:sldLayoutId id="2147486742" r:id="rId7"/>
    <p:sldLayoutId id="2147486743" r:id="rId8"/>
    <p:sldLayoutId id="2147486744" r:id="rId9"/>
    <p:sldLayoutId id="2147486745" r:id="rId10"/>
    <p:sldLayoutId id="2147486746" r:id="rId11"/>
    <p:sldLayoutId id="2147486747" r:id="rId12"/>
    <p:sldLayoutId id="2147486748" r:id="rId13"/>
    <p:sldLayoutId id="2147486749" r:id="rId14"/>
    <p:sldLayoutId id="2147486750" r:id="rId15"/>
    <p:sldLayoutId id="214748675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mailto:jmaclean@envisionpartnerships.com" TargetMode="External"/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865542" y="813396"/>
            <a:ext cx="4512989" cy="22277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sz="4000" b="1" dirty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Butler County </a:t>
            </a:r>
            <a:r>
              <a:rPr lang="en-US" sz="4400" b="1" dirty="0">
                <a:solidFill>
                  <a:srgbClr val="000099"/>
                </a:solidFill>
                <a:latin typeface="Amasis MT Pro Black" panose="02040A04050005020304" pitchFamily="18" charset="0"/>
                <a:ea typeface="+mj-ea"/>
                <a:cs typeface="+mj-cs"/>
              </a:rPr>
              <a:t>LOSS/DOSS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sz="3600" dirty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Survivor Support</a:t>
            </a:r>
          </a:p>
        </p:txBody>
      </p:sp>
      <p:pic>
        <p:nvPicPr>
          <p:cNvPr id="3" name="Picture 2" descr="A blue and yellow logo&#10;&#10;Description automatically generated">
            <a:extLst>
              <a:ext uri="{FF2B5EF4-FFF2-40B4-BE49-F238E27FC236}">
                <a16:creationId xmlns:a16="http://schemas.microsoft.com/office/drawing/2014/main" id="{DCA5F9C6-CE6E-F905-8D98-1D21FC26F4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435" y="1049618"/>
            <a:ext cx="4356854" cy="416079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181725" y="2837329"/>
            <a:ext cx="4512988" cy="33179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en-US" dirty="0">
                <a:solidFill>
                  <a:srgbClr val="FFFFFF"/>
                </a:solidFill>
              </a:rPr>
              <a:t>, 2023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FE782C2-3D4C-9F9A-8322-6EC5A854E594}"/>
              </a:ext>
            </a:extLst>
          </p:cNvPr>
          <p:cNvSpPr txBox="1"/>
          <p:nvPr/>
        </p:nvSpPr>
        <p:spPr>
          <a:xfrm>
            <a:off x="5993937" y="4225528"/>
            <a:ext cx="505952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Sponsored by:</a:t>
            </a:r>
          </a:p>
          <a:p>
            <a:r>
              <a:rPr lang="en-US" sz="2000" dirty="0"/>
              <a:t>Envision Partnerships</a:t>
            </a:r>
          </a:p>
          <a:p>
            <a:r>
              <a:rPr lang="en-US" sz="2000" dirty="0"/>
              <a:t>Butler County Suicide Prevention Coalition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97BDCEC-C8AF-0DF4-27EA-311ADE51FC2B}"/>
              </a:ext>
            </a:extLst>
          </p:cNvPr>
          <p:cNvSpPr txBox="1"/>
          <p:nvPr/>
        </p:nvSpPr>
        <p:spPr>
          <a:xfrm>
            <a:off x="5960448" y="3244334"/>
            <a:ext cx="453633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Volunteer Information Meeting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0269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Exclamation mark on a yellow background">
            <a:extLst>
              <a:ext uri="{FF2B5EF4-FFF2-40B4-BE49-F238E27FC236}">
                <a16:creationId xmlns:a16="http://schemas.microsoft.com/office/drawing/2014/main" id="{1EC410B6-08A3-5721-F6FF-7220AAE692E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5524" r="25214" b="1993"/>
          <a:stretch/>
        </p:blipFill>
        <p:spPr>
          <a:xfrm>
            <a:off x="20" y="10"/>
            <a:ext cx="2734036" cy="6867719"/>
          </a:xfrm>
          <a:custGeom>
            <a:avLst/>
            <a:gdLst/>
            <a:ahLst/>
            <a:cxnLst/>
            <a:rect l="l" t="t" r="r" b="b"/>
            <a:pathLst>
              <a:path w="2734056" h="6858000">
                <a:moveTo>
                  <a:pt x="0" y="0"/>
                </a:moveTo>
                <a:lnTo>
                  <a:pt x="1674254" y="0"/>
                </a:lnTo>
                <a:lnTo>
                  <a:pt x="2734056" y="6850199"/>
                </a:lnTo>
                <a:lnTo>
                  <a:pt x="2734056" y="6858000"/>
                </a:lnTo>
                <a:lnTo>
                  <a:pt x="461457" y="6858000"/>
                </a:lnTo>
                <a:lnTo>
                  <a:pt x="0" y="4134118"/>
                </a:lnTo>
                <a:close/>
              </a:path>
            </a:pathLst>
          </a:cu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55D7D61-4244-8DDC-C11B-95B07A4168DE}"/>
              </a:ext>
            </a:extLst>
          </p:cNvPr>
          <p:cNvSpPr txBox="1"/>
          <p:nvPr/>
        </p:nvSpPr>
        <p:spPr>
          <a:xfrm>
            <a:off x="2870118" y="2148243"/>
            <a:ext cx="6424440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We are volunteers trained to provide resources, healing support and hope to those grieving a loss through suicide or drug overdose, beginning at the time of bereavement and continuing through follow-up support.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E8C3FB0-C86C-46CE-CC08-2996BA3E7C4B}"/>
              </a:ext>
            </a:extLst>
          </p:cNvPr>
          <p:cNvSpPr txBox="1"/>
          <p:nvPr/>
        </p:nvSpPr>
        <p:spPr>
          <a:xfrm>
            <a:off x="2514600" y="962891"/>
            <a:ext cx="26882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What We Do</a:t>
            </a:r>
          </a:p>
        </p:txBody>
      </p:sp>
    </p:spTree>
    <p:extLst>
      <p:ext uri="{BB962C8B-B14F-4D97-AF65-F5344CB8AC3E}">
        <p14:creationId xmlns:p14="http://schemas.microsoft.com/office/powerpoint/2010/main" val="31041265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469" y="92491"/>
            <a:ext cx="8596668" cy="651641"/>
          </a:xfrm>
        </p:spPr>
        <p:txBody>
          <a:bodyPr>
            <a:normAutofit/>
          </a:bodyPr>
          <a:lstStyle/>
          <a:p>
            <a:r>
              <a:rPr lang="en-US" dirty="0"/>
              <a:t>LONG TERM LOSS/DOSS Goals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idx="1"/>
          </p:nvPr>
        </p:nvSpPr>
        <p:spPr>
          <a:xfrm>
            <a:off x="356976" y="892102"/>
            <a:ext cx="8965324" cy="519000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b="1" dirty="0"/>
          </a:p>
          <a:p>
            <a:pPr lvl="1"/>
            <a:r>
              <a:rPr lang="en-US" sz="2000" b="1" dirty="0"/>
              <a:t>Respond</a:t>
            </a:r>
            <a:r>
              <a:rPr lang="en-US" sz="2000" dirty="0"/>
              <a:t> to the scene of a suicide or overdose death in Butler County with a two person team of volunteers.</a:t>
            </a:r>
          </a:p>
          <a:p>
            <a:pPr lvl="1"/>
            <a:r>
              <a:rPr lang="en-US" sz="2000" b="1" dirty="0"/>
              <a:t>Follow-up</a:t>
            </a:r>
            <a:r>
              <a:rPr lang="en-US" sz="2000" dirty="0"/>
              <a:t> with the newly bereaved as appropriate.</a:t>
            </a:r>
          </a:p>
          <a:p>
            <a:pPr lvl="1"/>
            <a:r>
              <a:rPr lang="en-US" sz="2000" b="1" dirty="0"/>
              <a:t>Acknowledge </a:t>
            </a:r>
            <a:r>
              <a:rPr lang="en-US" sz="2000" dirty="0"/>
              <a:t>their pain by listening, holding a hand, and creating a safe environment for sharing and healing.</a:t>
            </a:r>
          </a:p>
          <a:p>
            <a:pPr lvl="1"/>
            <a:r>
              <a:rPr lang="en-US" sz="2000" b="1" dirty="0"/>
              <a:t>Equip</a:t>
            </a:r>
            <a:r>
              <a:rPr lang="en-US" sz="2000" dirty="0"/>
              <a:t> volunteers and community leaders with knowledge about how to serve the bereaved.</a:t>
            </a:r>
          </a:p>
          <a:p>
            <a:pPr lvl="1"/>
            <a:r>
              <a:rPr lang="en-US" sz="2000" b="1" dirty="0"/>
              <a:t>Collaborate</a:t>
            </a:r>
            <a:r>
              <a:rPr lang="en-US" sz="2000" dirty="0"/>
              <a:t> with organizations throughout the community to decrease stigma and provide resources. </a:t>
            </a:r>
          </a:p>
          <a:p>
            <a:pPr lvl="1"/>
            <a:r>
              <a:rPr lang="en-US" sz="2000" b="1" dirty="0"/>
              <a:t>Advocate</a:t>
            </a:r>
            <a:r>
              <a:rPr lang="en-US" sz="2000" dirty="0"/>
              <a:t> through the local community and beyond for suicide and drug overdose prevention and postvention awareness. </a:t>
            </a:r>
          </a:p>
          <a:p>
            <a:pPr lvl="1"/>
            <a:r>
              <a:rPr lang="en-US" sz="2000" b="1" dirty="0"/>
              <a:t>Develop</a:t>
            </a:r>
            <a:r>
              <a:rPr lang="en-US" sz="2000" dirty="0"/>
              <a:t> support group for LOSS/DOSS survivors. </a:t>
            </a:r>
          </a:p>
        </p:txBody>
      </p:sp>
    </p:spTree>
    <p:extLst>
      <p:ext uri="{BB962C8B-B14F-4D97-AF65-F5344CB8AC3E}">
        <p14:creationId xmlns:p14="http://schemas.microsoft.com/office/powerpoint/2010/main" val="18830374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94022" y="1062680"/>
            <a:ext cx="813273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>
                <a:solidFill>
                  <a:srgbClr val="002060"/>
                </a:solidFill>
              </a:rPr>
              <a:t>Team Members Needed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41622" y="2481944"/>
            <a:ext cx="1075037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	We are a volunteer dependent organization. </a:t>
            </a:r>
          </a:p>
          <a:p>
            <a:endParaRPr lang="en-US" sz="2400" dirty="0"/>
          </a:p>
          <a:p>
            <a:r>
              <a:rPr lang="en-US" sz="2400" dirty="0"/>
              <a:t>	We need you and the unique skills you bring</a:t>
            </a:r>
          </a:p>
          <a:p>
            <a:r>
              <a:rPr lang="en-US" sz="2400" dirty="0"/>
              <a:t>		 to help us be successful.</a:t>
            </a:r>
          </a:p>
          <a:p>
            <a:endParaRPr lang="en-US" sz="2400" dirty="0"/>
          </a:p>
          <a:p>
            <a:r>
              <a:rPr lang="en-US" sz="2400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27463903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469" y="92491"/>
            <a:ext cx="8596668" cy="651641"/>
          </a:xfrm>
        </p:spPr>
        <p:txBody>
          <a:bodyPr>
            <a:normAutofit/>
          </a:bodyPr>
          <a:lstStyle/>
          <a:p>
            <a:r>
              <a:rPr lang="en-US" dirty="0"/>
              <a:t>Benefits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idx="1"/>
          </p:nvPr>
        </p:nvSpPr>
        <p:spPr>
          <a:xfrm>
            <a:off x="367862" y="990074"/>
            <a:ext cx="9727608" cy="5190009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US" sz="2000" b="1" dirty="0"/>
          </a:p>
          <a:p>
            <a:pPr marL="457200" lvl="1" indent="0">
              <a:buNone/>
            </a:pPr>
            <a:r>
              <a:rPr lang="en-US" sz="2400" dirty="0"/>
              <a:t>There are many psychological and physical health benefits to volunteering. Some of the ways you benefit from volunteering are: </a:t>
            </a:r>
          </a:p>
          <a:p>
            <a:pPr lvl="3"/>
            <a:r>
              <a:rPr lang="en-US" sz="2000" dirty="0"/>
              <a:t>Volunteering connects you to others</a:t>
            </a:r>
          </a:p>
          <a:p>
            <a:pPr lvl="3"/>
            <a:r>
              <a:rPr lang="en-US" sz="2000" dirty="0"/>
              <a:t>Volunteering is good for your mind and body</a:t>
            </a:r>
          </a:p>
          <a:p>
            <a:pPr lvl="3"/>
            <a:r>
              <a:rPr lang="en-US" sz="2000" dirty="0"/>
              <a:t>Volunteering can give you a sense of purpose</a:t>
            </a:r>
          </a:p>
          <a:p>
            <a:pPr lvl="3"/>
            <a:r>
              <a:rPr lang="en-US" sz="2000" dirty="0"/>
              <a:t>Volunteering can be healing</a:t>
            </a:r>
          </a:p>
          <a:p>
            <a:pPr lvl="3"/>
            <a:r>
              <a:rPr lang="en-US" sz="2000" dirty="0"/>
              <a:t>Volunteering can advance your career</a:t>
            </a:r>
          </a:p>
          <a:p>
            <a:pPr lvl="3"/>
            <a:r>
              <a:rPr lang="en-US" sz="2000" dirty="0"/>
              <a:t>Volunteering brings fun and fulfillment to your life</a:t>
            </a:r>
            <a:endParaRPr lang="en-US" sz="1600" dirty="0"/>
          </a:p>
          <a:p>
            <a:pPr lvl="3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1195106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22434"/>
            <a:ext cx="8596668" cy="799070"/>
          </a:xfrm>
        </p:spPr>
        <p:txBody>
          <a:bodyPr/>
          <a:lstStyle/>
          <a:p>
            <a:r>
              <a:rPr lang="en-US" dirty="0"/>
              <a:t>Team Member Opportunities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80160"/>
            <a:ext cx="8596668" cy="496824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Scene Activation Team </a:t>
            </a:r>
          </a:p>
          <a:p>
            <a:r>
              <a:rPr lang="en-US" sz="3200" dirty="0"/>
              <a:t>Scene Response Team</a:t>
            </a:r>
          </a:p>
          <a:p>
            <a:r>
              <a:rPr lang="en-US" sz="3200" dirty="0"/>
              <a:t>Survivor Follow Up Team</a:t>
            </a:r>
          </a:p>
          <a:p>
            <a:r>
              <a:rPr lang="en-US" sz="3200" dirty="0"/>
              <a:t>Grief Group Facilitator</a:t>
            </a:r>
          </a:p>
          <a:p>
            <a:r>
              <a:rPr lang="en-US" sz="3200" dirty="0"/>
              <a:t>Community Awareness/Education Events</a:t>
            </a:r>
          </a:p>
          <a:p>
            <a:r>
              <a:rPr lang="en-US" sz="3200" dirty="0"/>
              <a:t>Fundraising</a:t>
            </a:r>
          </a:p>
          <a:p>
            <a:r>
              <a:rPr lang="en-US" sz="3200" dirty="0"/>
              <a:t>Administration Support</a:t>
            </a:r>
          </a:p>
          <a:p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848386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7C5B0-A8D5-4E0B-ABF6-FB6AF55A2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332940" cy="1320800"/>
          </a:xfrm>
        </p:spPr>
        <p:txBody>
          <a:bodyPr/>
          <a:lstStyle/>
          <a:p>
            <a:r>
              <a:rPr lang="en-US" dirty="0"/>
              <a:t>Scene Activation Team Volunteer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346CFA-E40D-4D40-83D7-A1D441B32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337913"/>
            <a:ext cx="10497597" cy="47034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100" b="1" dirty="0"/>
              <a:t>Needs: </a:t>
            </a:r>
            <a:r>
              <a:rPr lang="en-US" sz="2100" dirty="0"/>
              <a:t>Reliable, consistent, attention to detail, good communication skills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sz="2000" dirty="0"/>
              <a:t>Training Time: 1.5 Hours Team Activation Protocols (</a:t>
            </a:r>
            <a:r>
              <a:rPr lang="en-US" sz="2000" b="1" dirty="0"/>
              <a:t>TBD-ASAP upon availability)</a:t>
            </a:r>
          </a:p>
          <a:p>
            <a:pPr marL="457200" lvl="1" indent="0">
              <a:buNone/>
            </a:pPr>
            <a:r>
              <a:rPr lang="en-US" sz="2000" dirty="0"/>
              <a:t>6.5 Hours New Volunteer Training (TBD) Total = 8 hours min.</a:t>
            </a:r>
          </a:p>
          <a:p>
            <a:pPr marL="457200" lvl="1" indent="0">
              <a:buNone/>
            </a:pPr>
            <a:r>
              <a:rPr lang="en-US" sz="2000" dirty="0"/>
              <a:t>You will:</a:t>
            </a:r>
          </a:p>
          <a:p>
            <a:pPr lvl="1"/>
            <a:r>
              <a:rPr lang="en-US" sz="2000" b="1" dirty="0"/>
              <a:t> </a:t>
            </a:r>
            <a:r>
              <a:rPr lang="en-US" sz="2000" dirty="0"/>
              <a:t>Be scheduled for shifts within the 24/7 on-call schedule (per your availability)</a:t>
            </a:r>
          </a:p>
          <a:p>
            <a:pPr lvl="1"/>
            <a:r>
              <a:rPr lang="en-US" sz="2000" dirty="0"/>
              <a:t> Must be able to receive the call with pertinent information about the suicide or accidental drug overdose scene</a:t>
            </a:r>
          </a:p>
          <a:p>
            <a:pPr lvl="1"/>
            <a:r>
              <a:rPr lang="en-US" sz="2000" dirty="0"/>
              <a:t> Call out the 2-person volunteer scene response team in a timely manner</a:t>
            </a:r>
          </a:p>
          <a:p>
            <a:pPr lvl="1"/>
            <a:r>
              <a:rPr lang="en-US" sz="2000" dirty="0"/>
              <a:t>Receive a follow-up call when team leaves the scene</a:t>
            </a:r>
          </a:p>
          <a:p>
            <a:pPr lvl="1"/>
            <a:endParaRPr lang="en-US" sz="2000" b="1" dirty="0"/>
          </a:p>
          <a:p>
            <a:pPr marL="457200" lvl="1" indent="0">
              <a:buNone/>
            </a:pPr>
            <a:r>
              <a:rPr lang="en-US" sz="2000" dirty="0"/>
              <a:t>				</a:t>
            </a:r>
            <a:r>
              <a:rPr lang="en-US" sz="2000" b="1" dirty="0"/>
              <a:t> </a:t>
            </a:r>
          </a:p>
          <a:p>
            <a:pPr marL="457200" lvl="1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892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9394" y="252565"/>
            <a:ext cx="4149042" cy="651641"/>
          </a:xfrm>
        </p:spPr>
        <p:txBody>
          <a:bodyPr>
            <a:normAutofit/>
          </a:bodyPr>
          <a:lstStyle/>
          <a:p>
            <a:r>
              <a:rPr lang="en-US" dirty="0"/>
              <a:t>Scene Responder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idx="1"/>
          </p:nvPr>
        </p:nvSpPr>
        <p:spPr>
          <a:xfrm>
            <a:off x="0" y="1021092"/>
            <a:ext cx="10501162" cy="5914026"/>
          </a:xfrm>
        </p:spPr>
        <p:txBody>
          <a:bodyPr>
            <a:noAutofit/>
          </a:bodyPr>
          <a:lstStyle/>
          <a:p>
            <a:pPr marL="457200" lvl="1" indent="0">
              <a:buNone/>
            </a:pPr>
            <a:r>
              <a:rPr lang="en-US" sz="2000" b="1" dirty="0"/>
              <a:t>Teams of 2 trained volunteers – one must be a survivor </a:t>
            </a:r>
          </a:p>
          <a:p>
            <a:pPr marL="457200" lvl="1" indent="0">
              <a:buNone/>
            </a:pPr>
            <a:r>
              <a:rPr lang="en-US" sz="2000" b="1" dirty="0"/>
              <a:t>Needs</a:t>
            </a:r>
            <a:r>
              <a:rPr lang="en-US" sz="2000" dirty="0"/>
              <a:t>: Reliable, Good Listener, Empathetic, Strong Communicator, Calm, Comfortable in your recovery, Valid Driver’s License and Auto Insurance.</a:t>
            </a:r>
          </a:p>
          <a:p>
            <a:pPr marL="457200" lvl="1" indent="0">
              <a:buNone/>
            </a:pPr>
            <a:r>
              <a:rPr lang="en-US" sz="2000" dirty="0"/>
              <a:t>Training Time: </a:t>
            </a:r>
            <a:r>
              <a:rPr lang="en-US" sz="2000" b="1" dirty="0"/>
              <a:t>16.5 Hours Minimum Initial Training </a:t>
            </a:r>
            <a:endParaRPr lang="en-US" sz="2000" dirty="0"/>
          </a:p>
          <a:p>
            <a:pPr marL="457200" lvl="1" indent="0">
              <a:buNone/>
            </a:pPr>
            <a:r>
              <a:rPr lang="en-US" sz="2000" dirty="0"/>
              <a:t>In person:  </a:t>
            </a:r>
            <a:r>
              <a:rPr lang="en-US" sz="2000" b="1" dirty="0"/>
              <a:t>6.5 hours initial Team training </a:t>
            </a:r>
          </a:p>
          <a:p>
            <a:pPr marL="457200" lvl="1" indent="0">
              <a:buNone/>
            </a:pPr>
            <a:r>
              <a:rPr lang="en-US" sz="2000" b="1" dirty="0"/>
              <a:t>1.5 hours scene simulation-TBD, QPR 2.5 hours-TBD</a:t>
            </a:r>
            <a:r>
              <a:rPr lang="en-US" sz="2000" dirty="0"/>
              <a:t>)</a:t>
            </a:r>
          </a:p>
          <a:p>
            <a:pPr marL="457200" lvl="1" indent="0">
              <a:buNone/>
            </a:pPr>
            <a:r>
              <a:rPr lang="en-US" sz="2000" dirty="0"/>
              <a:t>You will learn how to offer support to survivors immediately following the death</a:t>
            </a:r>
          </a:p>
          <a:p>
            <a:pPr marL="1371600" lvl="3" indent="0">
              <a:buNone/>
            </a:pPr>
            <a:r>
              <a:rPr lang="en-US" sz="2000" b="1" dirty="0"/>
              <a:t>10.5 hours </a:t>
            </a:r>
            <a:r>
              <a:rPr lang="en-US" sz="2000" b="1" u="sng" dirty="0"/>
              <a:t>in person </a:t>
            </a:r>
            <a:r>
              <a:rPr lang="en-US" sz="2000" dirty="0"/>
              <a:t>learning about suicide grief, crime scene etiquette, on-scene communication skills, cultural diversity training, community services/resources for survivors, immediate survivor needs, logistics, paperwork, protocol, role play, self-care, QPR.</a:t>
            </a:r>
          </a:p>
          <a:p>
            <a:pPr marL="1371600" lvl="3" indent="0">
              <a:buNone/>
            </a:pPr>
            <a:r>
              <a:rPr lang="en-US" sz="2000" b="1" dirty="0"/>
              <a:t>5 hours of </a:t>
            </a:r>
            <a:r>
              <a:rPr lang="en-US" sz="2000" b="1" u="sng" dirty="0"/>
              <a:t>online</a:t>
            </a:r>
            <a:r>
              <a:rPr lang="en-US" sz="2000" b="1" dirty="0"/>
              <a:t> </a:t>
            </a:r>
            <a:r>
              <a:rPr lang="en-US" sz="2000" dirty="0"/>
              <a:t>training and certification in Psychological First Aid</a:t>
            </a:r>
          </a:p>
          <a:p>
            <a:pPr marL="1828800" lvl="4" indent="0">
              <a:buNone/>
            </a:pPr>
            <a:r>
              <a:rPr lang="en-US" sz="2000" b="1" dirty="0"/>
              <a:t>MUST HAVE THIS COMPLETED OR YOU CANNOT ATTEND A SCENE</a:t>
            </a:r>
          </a:p>
        </p:txBody>
      </p:sp>
    </p:spTree>
    <p:extLst>
      <p:ext uri="{BB962C8B-B14F-4D97-AF65-F5344CB8AC3E}">
        <p14:creationId xmlns:p14="http://schemas.microsoft.com/office/powerpoint/2010/main" val="2442938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650" y="533165"/>
            <a:ext cx="4226160" cy="651641"/>
          </a:xfrm>
        </p:spPr>
        <p:txBody>
          <a:bodyPr>
            <a:normAutofit/>
          </a:bodyPr>
          <a:lstStyle/>
          <a:p>
            <a:r>
              <a:rPr lang="en-US" dirty="0"/>
              <a:t>Survivor Follow Up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idx="1"/>
          </p:nvPr>
        </p:nvSpPr>
        <p:spPr>
          <a:xfrm>
            <a:off x="367861" y="1551934"/>
            <a:ext cx="9911920" cy="5077093"/>
          </a:xfrm>
        </p:spPr>
        <p:txBody>
          <a:bodyPr>
            <a:normAutofit lnSpcReduction="10000"/>
          </a:bodyPr>
          <a:lstStyle/>
          <a:p>
            <a:pPr marL="457200" lvl="1" indent="0">
              <a:buNone/>
            </a:pPr>
            <a:r>
              <a:rPr lang="en-US" sz="2400" b="1" dirty="0"/>
              <a:t>Needs</a:t>
            </a:r>
            <a:r>
              <a:rPr lang="en-US" sz="2400" dirty="0"/>
              <a:t>: Reliable, calm, empathetic, good communication skills, comfortable in your own recovery</a:t>
            </a:r>
          </a:p>
          <a:p>
            <a:pPr marL="457200" lvl="1" indent="0">
              <a:buNone/>
            </a:pPr>
            <a:endParaRPr lang="en-US" sz="1000" dirty="0"/>
          </a:p>
          <a:p>
            <a:pPr marL="457200" lvl="1" indent="0">
              <a:buNone/>
            </a:pPr>
            <a:r>
              <a:rPr lang="en-US" sz="2400" b="1" dirty="0"/>
              <a:t>Training Time: 15 Hours minimum for initial training</a:t>
            </a:r>
          </a:p>
          <a:p>
            <a:pPr marL="457200" lvl="1" indent="0">
              <a:buNone/>
            </a:pPr>
            <a:r>
              <a:rPr lang="en-US" sz="2400" dirty="0"/>
              <a:t>	In Person: </a:t>
            </a:r>
            <a:r>
              <a:rPr lang="en-US" sz="2000" b="1" dirty="0"/>
              <a:t>6.5 hours initial Team training </a:t>
            </a:r>
          </a:p>
          <a:p>
            <a:pPr marL="457200" lvl="1" indent="0">
              <a:buNone/>
            </a:pPr>
            <a:r>
              <a:rPr lang="en-US" sz="2000" b="1" dirty="0"/>
              <a:t>	2.5 QPR training (TBD) </a:t>
            </a:r>
            <a:endParaRPr lang="en-US" sz="2000" dirty="0"/>
          </a:p>
          <a:p>
            <a:pPr marL="457200" lvl="1" indent="0">
              <a:buNone/>
            </a:pPr>
            <a:r>
              <a:rPr lang="en-US" sz="2000" b="1" dirty="0"/>
              <a:t>	5 hours of </a:t>
            </a:r>
            <a:r>
              <a:rPr lang="en-US" sz="2000" b="1" u="sng" dirty="0"/>
              <a:t>online</a:t>
            </a:r>
            <a:r>
              <a:rPr lang="en-US" sz="2000" b="1" dirty="0"/>
              <a:t> training </a:t>
            </a:r>
            <a:r>
              <a:rPr lang="en-US" sz="2000" dirty="0"/>
              <a:t>and certification in Psychological First Aid</a:t>
            </a:r>
          </a:p>
          <a:p>
            <a:pPr marL="1371600" lvl="3" indent="0">
              <a:buNone/>
            </a:pPr>
            <a:endParaRPr lang="en-US" sz="2000" dirty="0"/>
          </a:p>
          <a:p>
            <a:pPr marL="457200" lvl="1" indent="0">
              <a:buNone/>
            </a:pPr>
            <a:r>
              <a:rPr lang="en-US" sz="2200" dirty="0"/>
              <a:t>		You will learn how to provide on-going support for survivors </a:t>
            </a:r>
          </a:p>
          <a:p>
            <a:pPr lvl="4"/>
            <a:r>
              <a:rPr lang="en-US" sz="2200" dirty="0"/>
              <a:t>Phone outreach</a:t>
            </a:r>
          </a:p>
          <a:p>
            <a:pPr lvl="4"/>
            <a:r>
              <a:rPr lang="en-US" sz="2200" dirty="0"/>
              <a:t>Follow-up visits (“companion” survivors)</a:t>
            </a:r>
          </a:p>
          <a:p>
            <a:pPr lvl="4"/>
            <a:r>
              <a:rPr lang="en-US" sz="2200" dirty="0"/>
              <a:t>Support group participation</a:t>
            </a:r>
            <a:endParaRPr lang="en-US" sz="2400" dirty="0"/>
          </a:p>
          <a:p>
            <a:pPr lvl="3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352918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862" y="548498"/>
            <a:ext cx="8596668" cy="651641"/>
          </a:xfrm>
        </p:spPr>
        <p:txBody>
          <a:bodyPr>
            <a:normAutofit fontScale="90000"/>
          </a:bodyPr>
          <a:lstStyle/>
          <a:p>
            <a:r>
              <a:rPr lang="en-US" dirty="0"/>
              <a:t>Community Awareness/Educational Events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idx="1"/>
          </p:nvPr>
        </p:nvSpPr>
        <p:spPr>
          <a:xfrm>
            <a:off x="367862" y="1431494"/>
            <a:ext cx="10300138" cy="5426506"/>
          </a:xfrm>
        </p:spPr>
        <p:txBody>
          <a:bodyPr>
            <a:normAutofit fontScale="25000" lnSpcReduction="20000"/>
          </a:bodyPr>
          <a:lstStyle/>
          <a:p>
            <a:pPr marL="457200" lvl="1" indent="0">
              <a:buNone/>
            </a:pPr>
            <a:r>
              <a:rPr lang="en-US" sz="8000" b="1" dirty="0"/>
              <a:t>Needs: </a:t>
            </a:r>
            <a:r>
              <a:rPr lang="en-US" sz="8000" dirty="0"/>
              <a:t>Good communication skills, comfortable with groups</a:t>
            </a:r>
          </a:p>
          <a:p>
            <a:pPr marL="457200" lvl="1" indent="0">
              <a:buNone/>
            </a:pPr>
            <a:r>
              <a:rPr lang="en-US" sz="8000" dirty="0"/>
              <a:t>Training Time: </a:t>
            </a:r>
            <a:r>
              <a:rPr lang="en-US" sz="8000" b="1" dirty="0"/>
              <a:t>6.5 hours Initial Team training </a:t>
            </a:r>
          </a:p>
          <a:p>
            <a:pPr marL="457200" lvl="1" indent="0">
              <a:buNone/>
            </a:pPr>
            <a:r>
              <a:rPr lang="en-US" sz="8000" dirty="0"/>
              <a:t>You will:</a:t>
            </a:r>
          </a:p>
          <a:p>
            <a:pPr marL="457200" lvl="1" indent="0">
              <a:buNone/>
            </a:pPr>
            <a:r>
              <a:rPr lang="en-US" sz="8000" dirty="0"/>
              <a:t>	Interact with survivors and the general public at events. </a:t>
            </a:r>
          </a:p>
          <a:p>
            <a:pPr marL="857250" lvl="2" indent="0">
              <a:buNone/>
            </a:pPr>
            <a:r>
              <a:rPr lang="en-US" sz="8000" dirty="0"/>
              <a:t>Visit funeral homes, cemeteries – introduction and leave resources</a:t>
            </a:r>
          </a:p>
          <a:p>
            <a:pPr marL="857250" lvl="2" indent="0">
              <a:buNone/>
            </a:pPr>
            <a:r>
              <a:rPr lang="en-US" sz="8000" dirty="0"/>
              <a:t>Create/Assist event for International Overdose Awareness Day</a:t>
            </a:r>
          </a:p>
          <a:p>
            <a:pPr marL="857250" lvl="2" indent="0">
              <a:buNone/>
            </a:pPr>
            <a:r>
              <a:rPr lang="en-US" sz="8000" dirty="0"/>
              <a:t>Assist with Walk to Remember for World Suicide Prevention Day</a:t>
            </a:r>
          </a:p>
          <a:p>
            <a:pPr marL="857250" lvl="2" indent="0">
              <a:buNone/>
            </a:pPr>
            <a:r>
              <a:rPr lang="en-US" sz="8000" dirty="0"/>
              <a:t>Create event for International Survivor Suicide Day (Sat. before Thanksgiving)</a:t>
            </a:r>
          </a:p>
          <a:p>
            <a:pPr marL="857250" lvl="2" indent="0">
              <a:buNone/>
            </a:pPr>
            <a:r>
              <a:rPr lang="en-US" sz="8000" dirty="0"/>
              <a:t>Training will prepare you for: </a:t>
            </a:r>
          </a:p>
          <a:p>
            <a:pPr lvl="4"/>
            <a:r>
              <a:rPr lang="en-US" sz="8000" dirty="0"/>
              <a:t>Initiating Conversations </a:t>
            </a:r>
          </a:p>
          <a:p>
            <a:pPr lvl="4"/>
            <a:r>
              <a:rPr lang="en-US" sz="8000" dirty="0"/>
              <a:t>Sharing appropriate resources</a:t>
            </a:r>
          </a:p>
          <a:p>
            <a:pPr lvl="4"/>
            <a:r>
              <a:rPr lang="en-US" sz="8000" dirty="0"/>
              <a:t>Boundaries</a:t>
            </a:r>
          </a:p>
          <a:p>
            <a:pPr lvl="4"/>
            <a:r>
              <a:rPr lang="en-US" sz="8000" dirty="0"/>
              <a:t>Setting up information table</a:t>
            </a:r>
          </a:p>
          <a:p>
            <a:pPr lvl="4"/>
            <a:r>
              <a:rPr lang="en-US" sz="8000" dirty="0"/>
              <a:t>Sharing your story if applicable/appropriate</a:t>
            </a:r>
          </a:p>
          <a:p>
            <a:pPr lvl="3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6965278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862" y="445030"/>
            <a:ext cx="2595664" cy="651641"/>
          </a:xfrm>
        </p:spPr>
        <p:txBody>
          <a:bodyPr>
            <a:normAutofit/>
          </a:bodyPr>
          <a:lstStyle/>
          <a:p>
            <a:r>
              <a:rPr lang="en-US" dirty="0"/>
              <a:t>Fundraising 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idx="1"/>
          </p:nvPr>
        </p:nvSpPr>
        <p:spPr>
          <a:xfrm>
            <a:off x="367862" y="990074"/>
            <a:ext cx="8965324" cy="5190009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US" sz="2800" b="1" dirty="0"/>
          </a:p>
          <a:p>
            <a:pPr marL="457200" lvl="1" indent="0">
              <a:buNone/>
            </a:pPr>
            <a:r>
              <a:rPr lang="en-US" sz="2000" b="1" dirty="0"/>
              <a:t>Needs: Reliable, Networking, Consistent</a:t>
            </a:r>
          </a:p>
          <a:p>
            <a:pPr marL="457200" lvl="1" indent="0">
              <a:buNone/>
            </a:pPr>
            <a:r>
              <a:rPr lang="en-US" sz="2000" dirty="0"/>
              <a:t>Training Time: 	</a:t>
            </a:r>
            <a:r>
              <a:rPr lang="en-US" sz="2000" b="1" dirty="0"/>
              <a:t>6.5 hours Initial team training </a:t>
            </a:r>
          </a:p>
          <a:p>
            <a:pPr marL="457200" lvl="1" indent="0">
              <a:buNone/>
            </a:pPr>
            <a:r>
              <a:rPr lang="en-US" sz="2000" dirty="0"/>
              <a:t>				Additional training TBD- based on need</a:t>
            </a:r>
          </a:p>
          <a:p>
            <a:pPr marL="457200" lvl="1" indent="0">
              <a:buNone/>
            </a:pPr>
            <a:r>
              <a:rPr lang="en-US" sz="2000" dirty="0"/>
              <a:t>Training will prepare you for: </a:t>
            </a:r>
          </a:p>
          <a:p>
            <a:pPr lvl="3"/>
            <a:r>
              <a:rPr lang="en-US" sz="2000" dirty="0"/>
              <a:t>Promoting &amp; Sharing Events</a:t>
            </a:r>
          </a:p>
          <a:p>
            <a:pPr lvl="3"/>
            <a:r>
              <a:rPr lang="en-US" sz="2000" dirty="0"/>
              <a:t>Appropriate Messaging</a:t>
            </a:r>
          </a:p>
          <a:p>
            <a:pPr lvl="3"/>
            <a:r>
              <a:rPr lang="en-US" sz="2000" dirty="0"/>
              <a:t>Grant research</a:t>
            </a:r>
          </a:p>
          <a:p>
            <a:pPr lvl="3"/>
            <a:r>
              <a:rPr lang="en-US" sz="2000" dirty="0"/>
              <a:t>Organizing fundraisers</a:t>
            </a:r>
          </a:p>
          <a:p>
            <a:pPr marL="1828800" lvl="4" indent="0">
              <a:buNone/>
            </a:pPr>
            <a:endParaRPr lang="en-US" sz="1600" dirty="0"/>
          </a:p>
          <a:p>
            <a:pPr lvl="3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52208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562" y="609600"/>
            <a:ext cx="6424440" cy="1320800"/>
          </a:xfrm>
        </p:spPr>
        <p:txBody>
          <a:bodyPr>
            <a:normAutofit/>
          </a:bodyPr>
          <a:lstStyle/>
          <a:p>
            <a:r>
              <a:rPr lang="en-US" dirty="0"/>
              <a:t>Information to be shared: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734056" y="1766199"/>
            <a:ext cx="7978602" cy="3880773"/>
          </a:xfrm>
        </p:spPr>
        <p:txBody>
          <a:bodyPr>
            <a:normAutofit/>
          </a:bodyPr>
          <a:lstStyle/>
          <a:p>
            <a:r>
              <a:rPr lang="en-US" sz="4000" dirty="0"/>
              <a:t>Who We Are</a:t>
            </a:r>
          </a:p>
          <a:p>
            <a:r>
              <a:rPr lang="en-US" sz="4000" dirty="0"/>
              <a:t>What We Do </a:t>
            </a:r>
          </a:p>
          <a:p>
            <a:r>
              <a:rPr lang="en-US" sz="4000" dirty="0"/>
              <a:t>Why We Need You</a:t>
            </a:r>
          </a:p>
        </p:txBody>
      </p:sp>
      <p:pic>
        <p:nvPicPr>
          <p:cNvPr id="7" name="Picture 6" descr="Magnifying glass on clear background">
            <a:extLst>
              <a:ext uri="{FF2B5EF4-FFF2-40B4-BE49-F238E27FC236}">
                <a16:creationId xmlns:a16="http://schemas.microsoft.com/office/drawing/2014/main" id="{9D89A2E2-4657-2921-D807-7ED461B5789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3208" r="20219" b="1"/>
          <a:stretch/>
        </p:blipFill>
        <p:spPr>
          <a:xfrm>
            <a:off x="20" y="10"/>
            <a:ext cx="2734036" cy="6867719"/>
          </a:xfrm>
          <a:custGeom>
            <a:avLst/>
            <a:gdLst/>
            <a:ahLst/>
            <a:cxnLst/>
            <a:rect l="l" t="t" r="r" b="b"/>
            <a:pathLst>
              <a:path w="2734056" h="6858000">
                <a:moveTo>
                  <a:pt x="0" y="0"/>
                </a:moveTo>
                <a:lnTo>
                  <a:pt x="1674254" y="0"/>
                </a:lnTo>
                <a:lnTo>
                  <a:pt x="2734056" y="6850199"/>
                </a:lnTo>
                <a:lnTo>
                  <a:pt x="2734056" y="6858000"/>
                </a:lnTo>
                <a:lnTo>
                  <a:pt x="461457" y="6858000"/>
                </a:lnTo>
                <a:lnTo>
                  <a:pt x="0" y="4134118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609528520"/>
      </p:ext>
    </p:extLst>
  </p:cSld>
  <p:clrMapOvr>
    <a:masterClrMapping/>
  </p:clrMapOvr>
  <p:transition spd="slow">
    <p:wipe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7379" y="1973179"/>
            <a:ext cx="871950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2000" b="1" dirty="0"/>
              <a:t>Needs: </a:t>
            </a:r>
            <a:r>
              <a:rPr lang="en-US" sz="2000" dirty="0"/>
              <a:t>Reliable, Consistent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Training Time: 	</a:t>
            </a:r>
            <a:r>
              <a:rPr lang="en-US" sz="2000" b="1" dirty="0"/>
              <a:t>6.5 hours initial Team training   </a:t>
            </a:r>
          </a:p>
          <a:p>
            <a:pPr lvl="1"/>
            <a:r>
              <a:rPr lang="en-US" sz="2000" dirty="0"/>
              <a:t>				Additional training TBD- based on need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Additional training will prepare you for: 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	Personal hand-written cards/notes</a:t>
            </a:r>
          </a:p>
          <a:p>
            <a:pPr lvl="1"/>
            <a:r>
              <a:rPr lang="en-US" sz="2000" dirty="0"/>
              <a:t>	Assembling resource packets</a:t>
            </a:r>
          </a:p>
          <a:p>
            <a:pPr lvl="1"/>
            <a:r>
              <a:rPr lang="en-US" sz="2000" dirty="0"/>
              <a:t> 	Assembling and mailing care packages</a:t>
            </a:r>
          </a:p>
          <a:p>
            <a:pPr lvl="1"/>
            <a:r>
              <a:rPr lang="en-US" sz="2000" dirty="0"/>
              <a:t>	Copying materials</a:t>
            </a:r>
          </a:p>
          <a:p>
            <a:pPr lvl="1"/>
            <a:r>
              <a:rPr lang="en-US" sz="2000" dirty="0"/>
              <a:t>	Newsletters</a:t>
            </a:r>
          </a:p>
          <a:p>
            <a:pPr lvl="1"/>
            <a:r>
              <a:rPr lang="en-US" sz="2000" dirty="0"/>
              <a:t>	Database maintenance</a:t>
            </a:r>
          </a:p>
          <a:p>
            <a:pPr lvl="1"/>
            <a:r>
              <a:rPr lang="en-US" sz="2000" dirty="0"/>
              <a:t>	Other administrative tasks as needed</a:t>
            </a:r>
          </a:p>
        </p:txBody>
      </p:sp>
      <p:sp>
        <p:nvSpPr>
          <p:cNvPr id="4" name="Rectangle 3"/>
          <p:cNvSpPr/>
          <p:nvPr/>
        </p:nvSpPr>
        <p:spPr>
          <a:xfrm>
            <a:off x="607378" y="869384"/>
            <a:ext cx="33345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5FCBEF"/>
                </a:solidFill>
                <a:ea typeface="+mj-ea"/>
                <a:cs typeface="+mj-cs"/>
              </a:rPr>
              <a:t>Administrative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5232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7379" y="1973179"/>
            <a:ext cx="871950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2000" b="1" dirty="0"/>
              <a:t>Needs: </a:t>
            </a:r>
            <a:r>
              <a:rPr lang="en-US" sz="2000" dirty="0"/>
              <a:t>previous group facilitation experience, reliable, compassionate, good listening skills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Training Time: 	</a:t>
            </a:r>
            <a:r>
              <a:rPr lang="en-US" sz="2000" b="1" dirty="0"/>
              <a:t>1 or 2-day grief support group facilitator training   </a:t>
            </a:r>
          </a:p>
          <a:p>
            <a:pPr lvl="1"/>
            <a:r>
              <a:rPr lang="en-US" sz="2000" dirty="0"/>
              <a:t>				Additional training TBD- based on need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Must commit to regularly facilitate a complete 10-session twice a month support group or a support group that meets once a month</a:t>
            </a:r>
          </a:p>
        </p:txBody>
      </p:sp>
      <p:sp>
        <p:nvSpPr>
          <p:cNvPr id="4" name="Rectangle 3"/>
          <p:cNvSpPr/>
          <p:nvPr/>
        </p:nvSpPr>
        <p:spPr>
          <a:xfrm>
            <a:off x="607378" y="869384"/>
            <a:ext cx="678262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5FCBEF"/>
                </a:solidFill>
                <a:ea typeface="+mj-ea"/>
                <a:cs typeface="+mj-cs"/>
              </a:rPr>
              <a:t>Grief Support Group Facilitator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7216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Volunteers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42751"/>
            <a:ext cx="9121574" cy="3880773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All volunteers are part of the LOSS/DOSS team and will be required to attend some meetings/events for:</a:t>
            </a:r>
          </a:p>
          <a:p>
            <a:endParaRPr lang="en-US" sz="2400" dirty="0"/>
          </a:p>
          <a:p>
            <a:pPr lvl="1"/>
            <a:r>
              <a:rPr lang="en-US" sz="2000" dirty="0"/>
              <a:t>Networking</a:t>
            </a:r>
          </a:p>
          <a:p>
            <a:pPr lvl="1"/>
            <a:r>
              <a:rPr lang="en-US" sz="2000" dirty="0"/>
              <a:t>Support</a:t>
            </a:r>
          </a:p>
          <a:p>
            <a:pPr lvl="1"/>
            <a:r>
              <a:rPr lang="en-US" sz="2000" dirty="0"/>
              <a:t>Self Care</a:t>
            </a:r>
          </a:p>
          <a:p>
            <a:pPr lvl="1"/>
            <a:r>
              <a:rPr lang="en-US" sz="2000" dirty="0"/>
              <a:t>Ongoing training</a:t>
            </a:r>
          </a:p>
          <a:p>
            <a:pPr lvl="1"/>
            <a:endParaRPr lang="en-US" sz="2000" dirty="0"/>
          </a:p>
          <a:p>
            <a:r>
              <a:rPr lang="en-US" sz="2400" dirty="0"/>
              <a:t>Number and type of meetings will be determined by volunteer duties; monthly or quarterly.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9719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469" y="92491"/>
            <a:ext cx="8596668" cy="651641"/>
          </a:xfrm>
        </p:spPr>
        <p:txBody>
          <a:bodyPr>
            <a:normAutofit/>
          </a:bodyPr>
          <a:lstStyle/>
          <a:p>
            <a:r>
              <a:rPr lang="en-US" dirty="0"/>
              <a:t>Next Steps: Requirements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idx="1"/>
          </p:nvPr>
        </p:nvSpPr>
        <p:spPr>
          <a:xfrm>
            <a:off x="750922" y="1286636"/>
            <a:ext cx="8965324" cy="5190009"/>
          </a:xfrm>
        </p:spPr>
        <p:txBody>
          <a:bodyPr>
            <a:normAutofit/>
          </a:bodyPr>
          <a:lstStyle/>
          <a:p>
            <a:pPr lvl="1"/>
            <a:r>
              <a:rPr lang="en-US" sz="2400" b="1" dirty="0"/>
              <a:t>Application – Return ASAP</a:t>
            </a:r>
          </a:p>
          <a:p>
            <a:pPr lvl="1"/>
            <a:r>
              <a:rPr lang="en-US" sz="2400" b="1" dirty="0"/>
              <a:t>Interview – Upon receipt of your application</a:t>
            </a:r>
          </a:p>
          <a:p>
            <a:pPr lvl="1"/>
            <a:r>
              <a:rPr lang="en-US" sz="2400" b="1" dirty="0"/>
              <a:t>Background check </a:t>
            </a:r>
          </a:p>
          <a:p>
            <a:pPr lvl="1"/>
            <a:r>
              <a:rPr lang="en-US" sz="2400" b="1" dirty="0"/>
              <a:t>Psychological First Aid (if interested in being Scene Responder or Survivor Follow-up)</a:t>
            </a:r>
          </a:p>
          <a:p>
            <a:pPr lvl="1"/>
            <a:r>
              <a:rPr lang="en-US" sz="2400" b="1" dirty="0"/>
              <a:t>New Volunteer Training (TBD)</a:t>
            </a:r>
          </a:p>
          <a:p>
            <a:pPr lvl="1"/>
            <a:r>
              <a:rPr lang="en-US" sz="2400" b="1" dirty="0"/>
              <a:t>QPR Training</a:t>
            </a:r>
          </a:p>
          <a:p>
            <a:pPr lvl="1"/>
            <a:endParaRPr lang="en-US" sz="1800" b="1" dirty="0"/>
          </a:p>
          <a:p>
            <a:pPr marL="1828800" lvl="4" indent="0">
              <a:buNone/>
            </a:pPr>
            <a:endParaRPr lang="en-US" sz="1600" dirty="0"/>
          </a:p>
          <a:p>
            <a:pPr lvl="3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836630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94022" y="1062680"/>
            <a:ext cx="652069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>
                <a:solidFill>
                  <a:srgbClr val="002060"/>
                </a:solidFill>
              </a:rPr>
              <a:t>Upcoming Training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94636" y="1953928"/>
            <a:ext cx="10048775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/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	For those interested, download the volunteer application from envisionpartnerships.com and return your application asap to </a:t>
            </a:r>
          </a:p>
          <a:p>
            <a:pPr algn="ctr"/>
            <a:r>
              <a:rPr lang="en-US" sz="2400" dirty="0"/>
              <a:t>Jennifer MacLean @ </a:t>
            </a:r>
            <a:r>
              <a:rPr lang="en-US" sz="2400" dirty="0">
                <a:hlinkClick r:id="rId2"/>
              </a:rPr>
              <a:t>jmaclean@envisionpartnerships.com</a:t>
            </a:r>
            <a:endParaRPr lang="en-US" sz="2400" dirty="0"/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Interviews will take place upon receipt of application</a:t>
            </a:r>
          </a:p>
          <a:p>
            <a:pPr algn="ctr"/>
            <a:r>
              <a:rPr lang="en-US" sz="2400" dirty="0"/>
              <a:t>  Volunteer training takes place on a Saturday 9:30am-4pm</a:t>
            </a:r>
          </a:p>
          <a:p>
            <a:pPr algn="ctr"/>
            <a:r>
              <a:rPr lang="en-US" sz="2400" dirty="0"/>
              <a:t>Next New Volunteer Training</a:t>
            </a:r>
          </a:p>
          <a:p>
            <a:pPr algn="ctr"/>
            <a:r>
              <a:rPr lang="en-US" sz="2400" dirty="0"/>
              <a:t>(TBD)</a:t>
            </a:r>
          </a:p>
          <a:p>
            <a:pPr algn="ctr"/>
            <a:r>
              <a:rPr lang="en-US" sz="2400" dirty="0"/>
              <a:t>  </a:t>
            </a:r>
          </a:p>
          <a:p>
            <a:endParaRPr lang="en-US" sz="2400" dirty="0"/>
          </a:p>
          <a:p>
            <a:r>
              <a:rPr lang="en-US" sz="2400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34388216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32868652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000">
        <p15:prstTrans prst="drap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5256B01-C519-BE16-56B9-03C456DE4635}"/>
              </a:ext>
            </a:extLst>
          </p:cNvPr>
          <p:cNvSpPr txBox="1"/>
          <p:nvPr/>
        </p:nvSpPr>
        <p:spPr>
          <a:xfrm>
            <a:off x="852055" y="3177955"/>
            <a:ext cx="10155382" cy="1830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masis MT Pro" panose="02040504050005020304" pitchFamily="18" charset="0"/>
              </a:rPr>
              <a:t>LOSS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- Local Outreach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to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Suicide Survivors 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masis MT Pro" panose="02040504050005020304" pitchFamily="18" charset="0"/>
              </a:rPr>
              <a:t>DOSS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masis MT Pro" panose="020405040500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– Drug Overdose Survivor Support</a:t>
            </a:r>
          </a:p>
        </p:txBody>
      </p:sp>
      <p:pic>
        <p:nvPicPr>
          <p:cNvPr id="6" name="Picture 5" descr="A blue and yellow logo&#10;&#10;Description automatically generated">
            <a:extLst>
              <a:ext uri="{FF2B5EF4-FFF2-40B4-BE49-F238E27FC236}">
                <a16:creationId xmlns:a16="http://schemas.microsoft.com/office/drawing/2014/main" id="{81901024-9A15-E731-3315-B90F62822F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9278" y="711757"/>
            <a:ext cx="1925649" cy="183789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EAFDA63-D759-14D3-5965-72D9B3BB7F7C}"/>
              </a:ext>
            </a:extLst>
          </p:cNvPr>
          <p:cNvSpPr txBox="1"/>
          <p:nvPr/>
        </p:nvSpPr>
        <p:spPr>
          <a:xfrm>
            <a:off x="3444586" y="1114079"/>
            <a:ext cx="609946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sz="2000" b="1" dirty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Butler County 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sz="2400" b="1" dirty="0">
                <a:solidFill>
                  <a:srgbClr val="000099"/>
                </a:solidFill>
                <a:latin typeface="Amasis MT Pro Black" panose="02040A04050005020304" pitchFamily="18" charset="0"/>
                <a:ea typeface="+mj-ea"/>
                <a:cs typeface="+mj-cs"/>
              </a:rPr>
              <a:t>LOSS/DOSS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sz="1800" dirty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Survivor Support</a:t>
            </a:r>
          </a:p>
        </p:txBody>
      </p:sp>
    </p:spTree>
    <p:extLst>
      <p:ext uri="{BB962C8B-B14F-4D97-AF65-F5344CB8AC3E}">
        <p14:creationId xmlns:p14="http://schemas.microsoft.com/office/powerpoint/2010/main" val="1019286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469" y="92491"/>
            <a:ext cx="8596668" cy="651641"/>
          </a:xfrm>
        </p:spPr>
        <p:txBody>
          <a:bodyPr>
            <a:normAutofit/>
          </a:bodyPr>
          <a:lstStyle/>
          <a:p>
            <a:r>
              <a:rPr lang="en-US" dirty="0"/>
              <a:t>Who We Are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idx="1"/>
          </p:nvPr>
        </p:nvSpPr>
        <p:spPr>
          <a:xfrm>
            <a:off x="367861" y="1549666"/>
            <a:ext cx="10402808" cy="50623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/>
              <a:t>PROGRAM HISTORY &amp; GROWTH</a:t>
            </a:r>
            <a:endParaRPr lang="en-US" sz="900" b="1" dirty="0"/>
          </a:p>
          <a:p>
            <a:pPr marL="0" indent="0">
              <a:buNone/>
            </a:pPr>
            <a:br>
              <a:rPr lang="en-US" sz="900" b="1" dirty="0"/>
            </a:br>
            <a:r>
              <a:rPr lang="en-US" sz="2000" b="1" dirty="0"/>
              <a:t>* Discussion began in 2021 by exploring the needs and opportunities.</a:t>
            </a:r>
          </a:p>
          <a:p>
            <a:pPr marL="0" indent="0">
              <a:buNone/>
            </a:pPr>
            <a:r>
              <a:rPr lang="en-US" sz="2000" b="1" dirty="0"/>
              <a:t>* Formed a committee through the Suicide Prevention Coalition in 2022.</a:t>
            </a:r>
          </a:p>
          <a:p>
            <a:pPr marL="0" indent="0">
              <a:buNone/>
            </a:pPr>
            <a:r>
              <a:rPr lang="en-US" sz="2000" b="1" dirty="0"/>
              <a:t>* Through committee discussion, decided to add the DOSS team model.</a:t>
            </a:r>
          </a:p>
          <a:p>
            <a:pPr marL="0" indent="0">
              <a:buNone/>
            </a:pPr>
            <a:r>
              <a:rPr lang="en-US" sz="2000" b="1" dirty="0"/>
              <a:t>* Met with Chief Robert Chabali at Fairfield Township Police Dept.</a:t>
            </a:r>
          </a:p>
          <a:p>
            <a:pPr marL="0" indent="0">
              <a:buNone/>
            </a:pPr>
            <a:r>
              <a:rPr lang="en-US" sz="2000" b="1" dirty="0"/>
              <a:t>* Participated in LOSS/DOSS training provided by Suicide Postvention Consulting.</a:t>
            </a:r>
          </a:p>
          <a:p>
            <a:pPr marL="0" indent="0">
              <a:buNone/>
            </a:pPr>
            <a:r>
              <a:rPr lang="en-US" sz="2000" b="1" dirty="0"/>
              <a:t>* Began exploring procedures and processes.</a:t>
            </a:r>
          </a:p>
        </p:txBody>
      </p:sp>
    </p:spTree>
    <p:extLst>
      <p:ext uri="{BB962C8B-B14F-4D97-AF65-F5344CB8AC3E}">
        <p14:creationId xmlns:p14="http://schemas.microsoft.com/office/powerpoint/2010/main" val="1130244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6748F1-84EE-4453-8649-4522781E76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80160"/>
            <a:ext cx="9535070" cy="4761202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* Received grant Ohio Suicide Prevention Foundation and funds from Corn Stand Jam.</a:t>
            </a:r>
          </a:p>
          <a:p>
            <a:pPr marL="0" indent="0">
              <a:buNone/>
            </a:pPr>
            <a:r>
              <a:rPr lang="en-US" b="1" dirty="0"/>
              <a:t>* Developed Logo and marketing materials.</a:t>
            </a:r>
          </a:p>
          <a:p>
            <a:pPr marL="0" indent="0">
              <a:buNone/>
            </a:pPr>
            <a:r>
              <a:rPr lang="en-US" b="1" dirty="0"/>
              <a:t>* Began recruiting volunteers.</a:t>
            </a:r>
          </a:p>
          <a:p>
            <a:pPr marL="0" indent="0">
              <a:buNone/>
            </a:pPr>
            <a:r>
              <a:rPr lang="en-US" b="1" dirty="0"/>
              <a:t>* First Volunteer Information Session Aug. 2, 2023</a:t>
            </a:r>
          </a:p>
          <a:p>
            <a:pPr marL="0" indent="0">
              <a:buNone/>
            </a:pPr>
            <a:r>
              <a:rPr lang="en-US" b="1" dirty="0"/>
              <a:t>* LOSS was the focus of Walk to Remember. Fundraising and Speaker.</a:t>
            </a:r>
          </a:p>
          <a:p>
            <a:pPr marL="0" indent="0">
              <a:buNone/>
            </a:pPr>
            <a:r>
              <a:rPr lang="en-US" b="1" dirty="0"/>
              <a:t>* Began Application and Interviewing Process.</a:t>
            </a:r>
          </a:p>
          <a:p>
            <a:pPr marL="0" indent="0">
              <a:buNone/>
            </a:pPr>
            <a:r>
              <a:rPr lang="en-US" b="1" dirty="0"/>
              <a:t>* Hired LOSS/DOSS Team Coordinator.</a:t>
            </a:r>
          </a:p>
          <a:p>
            <a:pPr marL="0" indent="0">
              <a:buNone/>
            </a:pPr>
            <a:r>
              <a:rPr lang="en-US" b="1" dirty="0"/>
              <a:t>* Initial Volunteer Trainings took place late Feb., early Mar. &amp; May</a:t>
            </a:r>
          </a:p>
          <a:p>
            <a:pPr marL="0" indent="0">
              <a:buNone/>
            </a:pPr>
            <a:r>
              <a:rPr lang="en-US" b="1" dirty="0"/>
              <a:t>* Promote &amp; offer Butler County Suicide/Drug Overdose Loss Support Group beginning June 18, 2024 6:30-8pm (continue monthly - 3</a:t>
            </a:r>
            <a:r>
              <a:rPr lang="en-US" b="1" baseline="30000" dirty="0"/>
              <a:t>rd</a:t>
            </a:r>
            <a:r>
              <a:rPr lang="en-US" b="1" dirty="0"/>
              <a:t> Tuesday each month)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9144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0A47FF4-5E47-1619-C638-BA9314629720}"/>
              </a:ext>
            </a:extLst>
          </p:cNvPr>
          <p:cNvSpPr txBox="1"/>
          <p:nvPr/>
        </p:nvSpPr>
        <p:spPr>
          <a:xfrm>
            <a:off x="612972" y="529610"/>
            <a:ext cx="8839201" cy="61118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LOSS/DOSS Development Committee: </a:t>
            </a:r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endParaRPr lang="en-US" sz="1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Kristen Smith – BC Suicide Prevention Coalition Chair – Envision Partnerships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Rhonda Benson – LOSS/DOSS Subcommittee Chair  - NAMI Butler County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Jennifer MacLean – LOSS/DOSS Team Coordinator – Envision Partnerships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Thelma Hodge – Cincinnati VA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Lisa Mannix – BC Coroner’s Office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Carissa Piper –Beckett Springs Hospital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Denise Meine-Graham – Ohio Suicide Prevention Foundation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Martina Weber – BC Mental Health and Addiction Recovery Services Board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Joshua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Jowers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–Cincinnati VA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Lisa Carter – Mental Health Matters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Grace Carr – NAMI Butler County 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Heather Wells – Miami University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Dorothy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McMake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Mark York – West Chester Police Department</a:t>
            </a:r>
          </a:p>
        </p:txBody>
      </p:sp>
    </p:spTree>
    <p:extLst>
      <p:ext uri="{BB962C8B-B14F-4D97-AF65-F5344CB8AC3E}">
        <p14:creationId xmlns:p14="http://schemas.microsoft.com/office/powerpoint/2010/main" val="29355984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469" y="92491"/>
            <a:ext cx="8596668" cy="651641"/>
          </a:xfrm>
        </p:spPr>
        <p:txBody>
          <a:bodyPr>
            <a:normAutofit fontScale="90000"/>
          </a:bodyPr>
          <a:lstStyle/>
          <a:p>
            <a:r>
              <a:rPr lang="en-US" dirty="0"/>
              <a:t>Impact of Suicide: Suicide at a National Level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303" y="870256"/>
            <a:ext cx="8487511" cy="4964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93145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Impact of Suicide and Drug Overdoses at a Local Level: Butler County through 1/28/26 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AF55AC7E-F575-4089-9A60-F6DD6E2A90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9090633"/>
              </p:ext>
            </p:extLst>
          </p:nvPr>
        </p:nvGraphicFramePr>
        <p:xfrm>
          <a:off x="677863" y="1930401"/>
          <a:ext cx="8596311" cy="43180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19308">
                  <a:extLst>
                    <a:ext uri="{9D8B030D-6E8A-4147-A177-3AD203B41FA5}">
                      <a16:colId xmlns:a16="http://schemas.microsoft.com/office/drawing/2014/main" val="1617790984"/>
                    </a:ext>
                  </a:extLst>
                </a:gridCol>
                <a:gridCol w="373922">
                  <a:extLst>
                    <a:ext uri="{9D8B030D-6E8A-4147-A177-3AD203B41FA5}">
                      <a16:colId xmlns:a16="http://schemas.microsoft.com/office/drawing/2014/main" val="3691854085"/>
                    </a:ext>
                  </a:extLst>
                </a:gridCol>
                <a:gridCol w="379765">
                  <a:extLst>
                    <a:ext uri="{9D8B030D-6E8A-4147-A177-3AD203B41FA5}">
                      <a16:colId xmlns:a16="http://schemas.microsoft.com/office/drawing/2014/main" val="2482856755"/>
                    </a:ext>
                  </a:extLst>
                </a:gridCol>
                <a:gridCol w="385607">
                  <a:extLst>
                    <a:ext uri="{9D8B030D-6E8A-4147-A177-3AD203B41FA5}">
                      <a16:colId xmlns:a16="http://schemas.microsoft.com/office/drawing/2014/main" val="2255733690"/>
                    </a:ext>
                  </a:extLst>
                </a:gridCol>
                <a:gridCol w="385607">
                  <a:extLst>
                    <a:ext uri="{9D8B030D-6E8A-4147-A177-3AD203B41FA5}">
                      <a16:colId xmlns:a16="http://schemas.microsoft.com/office/drawing/2014/main" val="1761077674"/>
                    </a:ext>
                  </a:extLst>
                </a:gridCol>
                <a:gridCol w="385607">
                  <a:extLst>
                    <a:ext uri="{9D8B030D-6E8A-4147-A177-3AD203B41FA5}">
                      <a16:colId xmlns:a16="http://schemas.microsoft.com/office/drawing/2014/main" val="4266579308"/>
                    </a:ext>
                  </a:extLst>
                </a:gridCol>
                <a:gridCol w="385607">
                  <a:extLst>
                    <a:ext uri="{9D8B030D-6E8A-4147-A177-3AD203B41FA5}">
                      <a16:colId xmlns:a16="http://schemas.microsoft.com/office/drawing/2014/main" val="2442722284"/>
                    </a:ext>
                  </a:extLst>
                </a:gridCol>
                <a:gridCol w="385607">
                  <a:extLst>
                    <a:ext uri="{9D8B030D-6E8A-4147-A177-3AD203B41FA5}">
                      <a16:colId xmlns:a16="http://schemas.microsoft.com/office/drawing/2014/main" val="3469412654"/>
                    </a:ext>
                  </a:extLst>
                </a:gridCol>
                <a:gridCol w="385607">
                  <a:extLst>
                    <a:ext uri="{9D8B030D-6E8A-4147-A177-3AD203B41FA5}">
                      <a16:colId xmlns:a16="http://schemas.microsoft.com/office/drawing/2014/main" val="4029096536"/>
                    </a:ext>
                  </a:extLst>
                </a:gridCol>
                <a:gridCol w="451823">
                  <a:extLst>
                    <a:ext uri="{9D8B030D-6E8A-4147-A177-3AD203B41FA5}">
                      <a16:colId xmlns:a16="http://schemas.microsoft.com/office/drawing/2014/main" val="215978524"/>
                    </a:ext>
                  </a:extLst>
                </a:gridCol>
                <a:gridCol w="391450">
                  <a:extLst>
                    <a:ext uri="{9D8B030D-6E8A-4147-A177-3AD203B41FA5}">
                      <a16:colId xmlns:a16="http://schemas.microsoft.com/office/drawing/2014/main" val="3461518554"/>
                    </a:ext>
                  </a:extLst>
                </a:gridCol>
                <a:gridCol w="584253">
                  <a:extLst>
                    <a:ext uri="{9D8B030D-6E8A-4147-A177-3AD203B41FA5}">
                      <a16:colId xmlns:a16="http://schemas.microsoft.com/office/drawing/2014/main" val="4211678228"/>
                    </a:ext>
                  </a:extLst>
                </a:gridCol>
                <a:gridCol w="350552">
                  <a:extLst>
                    <a:ext uri="{9D8B030D-6E8A-4147-A177-3AD203B41FA5}">
                      <a16:colId xmlns:a16="http://schemas.microsoft.com/office/drawing/2014/main" val="3594169886"/>
                    </a:ext>
                  </a:extLst>
                </a:gridCol>
                <a:gridCol w="373922">
                  <a:extLst>
                    <a:ext uri="{9D8B030D-6E8A-4147-A177-3AD203B41FA5}">
                      <a16:colId xmlns:a16="http://schemas.microsoft.com/office/drawing/2014/main" val="2095611790"/>
                    </a:ext>
                  </a:extLst>
                </a:gridCol>
                <a:gridCol w="385607">
                  <a:extLst>
                    <a:ext uri="{9D8B030D-6E8A-4147-A177-3AD203B41FA5}">
                      <a16:colId xmlns:a16="http://schemas.microsoft.com/office/drawing/2014/main" val="3588855634"/>
                    </a:ext>
                  </a:extLst>
                </a:gridCol>
                <a:gridCol w="385607">
                  <a:extLst>
                    <a:ext uri="{9D8B030D-6E8A-4147-A177-3AD203B41FA5}">
                      <a16:colId xmlns:a16="http://schemas.microsoft.com/office/drawing/2014/main" val="4244536153"/>
                    </a:ext>
                  </a:extLst>
                </a:gridCol>
                <a:gridCol w="385607">
                  <a:extLst>
                    <a:ext uri="{9D8B030D-6E8A-4147-A177-3AD203B41FA5}">
                      <a16:colId xmlns:a16="http://schemas.microsoft.com/office/drawing/2014/main" val="901303372"/>
                    </a:ext>
                  </a:extLst>
                </a:gridCol>
                <a:gridCol w="385607">
                  <a:extLst>
                    <a:ext uri="{9D8B030D-6E8A-4147-A177-3AD203B41FA5}">
                      <a16:colId xmlns:a16="http://schemas.microsoft.com/office/drawing/2014/main" val="2425296236"/>
                    </a:ext>
                  </a:extLst>
                </a:gridCol>
                <a:gridCol w="385607">
                  <a:extLst>
                    <a:ext uri="{9D8B030D-6E8A-4147-A177-3AD203B41FA5}">
                      <a16:colId xmlns:a16="http://schemas.microsoft.com/office/drawing/2014/main" val="2407518194"/>
                    </a:ext>
                  </a:extLst>
                </a:gridCol>
                <a:gridCol w="385607">
                  <a:extLst>
                    <a:ext uri="{9D8B030D-6E8A-4147-A177-3AD203B41FA5}">
                      <a16:colId xmlns:a16="http://schemas.microsoft.com/office/drawing/2014/main" val="2507805505"/>
                    </a:ext>
                  </a:extLst>
                </a:gridCol>
                <a:gridCol w="444032">
                  <a:extLst>
                    <a:ext uri="{9D8B030D-6E8A-4147-A177-3AD203B41FA5}">
                      <a16:colId xmlns:a16="http://schemas.microsoft.com/office/drawing/2014/main" val="947207062"/>
                    </a:ext>
                  </a:extLst>
                </a:gridCol>
              </a:tblGrid>
              <a:tr h="521138"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>
                          <a:effectLst/>
                        </a:rPr>
                        <a:t>DRUG OVERDOSES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>
                          <a:effectLst/>
                        </a:rPr>
                        <a:t>SUICIDES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2636359"/>
                  </a:ext>
                </a:extLst>
              </a:tr>
              <a:tr h="49632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2019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2020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2021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2022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2023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2024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2025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2026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% Change from 2025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2019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2020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2021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2022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2023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2024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2025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2026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% Change from 2025</a:t>
                      </a:r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extLst>
                  <a:ext uri="{0D108BD9-81ED-4DB2-BD59-A6C34878D82A}">
                    <a16:rowId xmlns:a16="http://schemas.microsoft.com/office/drawing/2014/main" val="4149431789"/>
                  </a:ext>
                </a:extLst>
              </a:tr>
              <a:tr h="310201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January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8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7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9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8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-63%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January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8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4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4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7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-29%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extLst>
                  <a:ext uri="{0D108BD9-81ED-4DB2-BD59-A6C34878D82A}">
                    <a16:rowId xmlns:a16="http://schemas.microsoft.com/office/drawing/2014/main" val="4111572226"/>
                  </a:ext>
                </a:extLst>
              </a:tr>
              <a:tr h="248161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February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8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21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7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14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9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-100%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February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6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8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7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4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-100%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extLst>
                  <a:ext uri="{0D108BD9-81ED-4DB2-BD59-A6C34878D82A}">
                    <a16:rowId xmlns:a16="http://schemas.microsoft.com/office/drawing/2014/main" val="2709530952"/>
                  </a:ext>
                </a:extLst>
              </a:tr>
              <a:tr h="248161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March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19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17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24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19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16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-100%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March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4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7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9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-100%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extLst>
                  <a:ext uri="{0D108BD9-81ED-4DB2-BD59-A6C34878D82A}">
                    <a16:rowId xmlns:a16="http://schemas.microsoft.com/office/drawing/2014/main" val="94285945"/>
                  </a:ext>
                </a:extLst>
              </a:tr>
              <a:tr h="248161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April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19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20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18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9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9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-100%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April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4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4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4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-100%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extLst>
                  <a:ext uri="{0D108BD9-81ED-4DB2-BD59-A6C34878D82A}">
                    <a16:rowId xmlns:a16="http://schemas.microsoft.com/office/drawing/2014/main" val="3806028009"/>
                  </a:ext>
                </a:extLst>
              </a:tr>
              <a:tr h="248161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May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16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8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8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6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-100%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May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7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9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4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-100%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extLst>
                  <a:ext uri="{0D108BD9-81ED-4DB2-BD59-A6C34878D82A}">
                    <a16:rowId xmlns:a16="http://schemas.microsoft.com/office/drawing/2014/main" val="930825862"/>
                  </a:ext>
                </a:extLst>
              </a:tr>
              <a:tr h="248161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June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16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17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7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8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-100%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June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4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4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4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-100%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extLst>
                  <a:ext uri="{0D108BD9-81ED-4DB2-BD59-A6C34878D82A}">
                    <a16:rowId xmlns:a16="http://schemas.microsoft.com/office/drawing/2014/main" val="2735940845"/>
                  </a:ext>
                </a:extLst>
              </a:tr>
              <a:tr h="248161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July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19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19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19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18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19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7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6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-100%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July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4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6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6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-100%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extLst>
                  <a:ext uri="{0D108BD9-81ED-4DB2-BD59-A6C34878D82A}">
                    <a16:rowId xmlns:a16="http://schemas.microsoft.com/office/drawing/2014/main" val="2226580502"/>
                  </a:ext>
                </a:extLst>
              </a:tr>
              <a:tr h="248161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August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14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17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6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9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-100%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August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7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8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4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-100%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extLst>
                  <a:ext uri="{0D108BD9-81ED-4DB2-BD59-A6C34878D82A}">
                    <a16:rowId xmlns:a16="http://schemas.microsoft.com/office/drawing/2014/main" val="62463410"/>
                  </a:ext>
                </a:extLst>
              </a:tr>
              <a:tr h="248161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Sept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16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9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7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9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-100%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Sept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4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-100%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extLst>
                  <a:ext uri="{0D108BD9-81ED-4DB2-BD59-A6C34878D82A}">
                    <a16:rowId xmlns:a16="http://schemas.microsoft.com/office/drawing/2014/main" val="1822269200"/>
                  </a:ext>
                </a:extLst>
              </a:tr>
              <a:tr h="248161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October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9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14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21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14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4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-100%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October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8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4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8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4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-100%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extLst>
                  <a:ext uri="{0D108BD9-81ED-4DB2-BD59-A6C34878D82A}">
                    <a16:rowId xmlns:a16="http://schemas.microsoft.com/office/drawing/2014/main" val="4074121602"/>
                  </a:ext>
                </a:extLst>
              </a:tr>
              <a:tr h="248161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November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16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9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7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-100%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November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4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6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-100%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extLst>
                  <a:ext uri="{0D108BD9-81ED-4DB2-BD59-A6C34878D82A}">
                    <a16:rowId xmlns:a16="http://schemas.microsoft.com/office/drawing/2014/main" val="3360498381"/>
                  </a:ext>
                </a:extLst>
              </a:tr>
              <a:tr h="248161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December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16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14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14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8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-100%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December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7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-100%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extLst>
                  <a:ext uri="{0D108BD9-81ED-4DB2-BD59-A6C34878D82A}">
                    <a16:rowId xmlns:a16="http://schemas.microsoft.com/office/drawing/2014/main" val="3778320348"/>
                  </a:ext>
                </a:extLst>
              </a:tr>
              <a:tr h="26057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Total For Year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159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177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172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184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130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88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88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-97%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Total For Year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47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38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50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64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57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57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44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 dirty="0">
                          <a:effectLst/>
                        </a:rPr>
                        <a:t>-89%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08" marR="5808" marT="5808" marB="0" anchor="b"/>
                </a:tc>
                <a:extLst>
                  <a:ext uri="{0D108BD9-81ED-4DB2-BD59-A6C34878D82A}">
                    <a16:rowId xmlns:a16="http://schemas.microsoft.com/office/drawing/2014/main" val="15010591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20276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7" name="Picture 4">
            <a:extLst>
              <a:ext uri="{FF2B5EF4-FFF2-40B4-BE49-F238E27FC236}">
                <a16:creationId xmlns:a16="http://schemas.microsoft.com/office/drawing/2014/main" id="{91A2DE34-7068-0443-A5B3-22876BED14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646" y="133438"/>
            <a:ext cx="8594317" cy="6863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9" name="TextBox 2">
            <a:extLst>
              <a:ext uri="{FF2B5EF4-FFF2-40B4-BE49-F238E27FC236}">
                <a16:creationId xmlns:a16="http://schemas.microsoft.com/office/drawing/2014/main" id="{3D6CDE19-B38D-0F47-98A5-13DEEC7C4E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4100" y="6410138"/>
            <a:ext cx="548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30000"/>
              </a:spcBef>
            </a:pPr>
            <a:r>
              <a:rPr lang="en-US" altLang="en-US" sz="1200">
                <a:solidFill>
                  <a:srgbClr val="000000"/>
                </a:solidFill>
                <a:latin typeface="Calibri" panose="020F0502020204030204" pitchFamily="34" charset="0"/>
              </a:rPr>
              <a:t>https://</a:t>
            </a:r>
            <a:r>
              <a:rPr lang="en-US" altLang="en-US" sz="1200" err="1">
                <a:solidFill>
                  <a:srgbClr val="000000"/>
                </a:solidFill>
                <a:latin typeface="Calibri" panose="020F0502020204030204" pitchFamily="34" charset="0"/>
              </a:rPr>
              <a:t>onlinelibrary.wiley.com</a:t>
            </a:r>
            <a:r>
              <a:rPr lang="en-US" altLang="en-US" sz="1200">
                <a:solidFill>
                  <a:srgbClr val="000000"/>
                </a:solidFill>
                <a:latin typeface="Calibri" panose="020F0502020204030204" pitchFamily="34" charset="0"/>
              </a:rPr>
              <a:t>/</a:t>
            </a:r>
            <a:r>
              <a:rPr lang="en-US" altLang="en-US" sz="1200" err="1">
                <a:solidFill>
                  <a:srgbClr val="000000"/>
                </a:solidFill>
                <a:latin typeface="Calibri" panose="020F0502020204030204" pitchFamily="34" charset="0"/>
              </a:rPr>
              <a:t>doi</a:t>
            </a:r>
            <a:r>
              <a:rPr lang="en-US" altLang="en-US" sz="1200">
                <a:solidFill>
                  <a:srgbClr val="000000"/>
                </a:solidFill>
                <a:latin typeface="Calibri" panose="020F0502020204030204" pitchFamily="34" charset="0"/>
              </a:rPr>
              <a:t>/pdf/10.1111/sltb.12450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3C237F6-913C-422B-B2A2-CFCA380326D2}"/>
              </a:ext>
            </a:extLst>
          </p:cNvPr>
          <p:cNvSpPr txBox="1"/>
          <p:nvPr/>
        </p:nvSpPr>
        <p:spPr>
          <a:xfrm>
            <a:off x="11611897" y="6292645"/>
            <a:ext cx="4129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F7F907F3-4E8E-4328-9CEB-80FC3B67D07A}" type="slidenum">
              <a:rPr lang="en-US" smtClean="0"/>
              <a:t>9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6517ABA-4451-B9FE-2656-82FB5DB86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7400" y="192795"/>
            <a:ext cx="9501187" cy="1325563"/>
          </a:xfrm>
        </p:spPr>
        <p:txBody>
          <a:bodyPr/>
          <a:lstStyle/>
          <a:p>
            <a:r>
              <a:rPr lang="en-US" b="1" dirty="0"/>
              <a:t>IMPACT OF SUICIDE</a:t>
            </a:r>
          </a:p>
        </p:txBody>
      </p:sp>
    </p:spTree>
    <p:extLst>
      <p:ext uri="{BB962C8B-B14F-4D97-AF65-F5344CB8AC3E}">
        <p14:creationId xmlns:p14="http://schemas.microsoft.com/office/powerpoint/2010/main" val="206891221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18700</TotalTime>
  <Words>2233</Words>
  <Application>Microsoft Office PowerPoint</Application>
  <PresentationFormat>Widescreen</PresentationFormat>
  <Paragraphs>513</Paragraphs>
  <Slides>25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6" baseType="lpstr">
      <vt:lpstr>Amasis MT Pro</vt:lpstr>
      <vt:lpstr>Amasis MT Pro Black</vt:lpstr>
      <vt:lpstr>Arial</vt:lpstr>
      <vt:lpstr>Calibri</vt:lpstr>
      <vt:lpstr>Calibri Light</vt:lpstr>
      <vt:lpstr>Helvetica Neue</vt:lpstr>
      <vt:lpstr>Tahoma</vt:lpstr>
      <vt:lpstr>Trebuchet MS</vt:lpstr>
      <vt:lpstr>Wingdings 3</vt:lpstr>
      <vt:lpstr>Custom Design</vt:lpstr>
      <vt:lpstr>Facet</vt:lpstr>
      <vt:lpstr>PowerPoint Presentation</vt:lpstr>
      <vt:lpstr>Information to be shared:</vt:lpstr>
      <vt:lpstr>PowerPoint Presentation</vt:lpstr>
      <vt:lpstr>Who We Are</vt:lpstr>
      <vt:lpstr>PowerPoint Presentation</vt:lpstr>
      <vt:lpstr>PowerPoint Presentation</vt:lpstr>
      <vt:lpstr>Impact of Suicide: Suicide at a National Level</vt:lpstr>
      <vt:lpstr>Impact of Suicide and Drug Overdoses at a Local Level: Butler County through 1/28/26 </vt:lpstr>
      <vt:lpstr>IMPACT OF SUICIDE</vt:lpstr>
      <vt:lpstr>PowerPoint Presentation</vt:lpstr>
      <vt:lpstr>LONG TERM LOSS/DOSS Goals</vt:lpstr>
      <vt:lpstr>PowerPoint Presentation</vt:lpstr>
      <vt:lpstr>Benefits</vt:lpstr>
      <vt:lpstr>Team Member Opportunities </vt:lpstr>
      <vt:lpstr>Scene Activation Team Volunteer</vt:lpstr>
      <vt:lpstr>Scene Responder</vt:lpstr>
      <vt:lpstr>Survivor Follow Up</vt:lpstr>
      <vt:lpstr>Community Awareness/Educational Events</vt:lpstr>
      <vt:lpstr>Fundraising </vt:lpstr>
      <vt:lpstr>PowerPoint Presentation</vt:lpstr>
      <vt:lpstr>PowerPoint Presentation</vt:lpstr>
      <vt:lpstr>Volunteers</vt:lpstr>
      <vt:lpstr>Next Steps: Requirements</vt:lpstr>
      <vt:lpstr>PowerPoint Presentation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Robbie Graham</dc:creator>
  <cp:lastModifiedBy>Jennifer MacLean</cp:lastModifiedBy>
  <cp:revision>221</cp:revision>
  <cp:lastPrinted>2025-03-11T12:55:15Z</cp:lastPrinted>
  <dcterms:created xsi:type="dcterms:W3CDTF">2017-12-19T18:42:25Z</dcterms:created>
  <dcterms:modified xsi:type="dcterms:W3CDTF">2026-02-04T16:56:09Z</dcterms:modified>
</cp:coreProperties>
</file>