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6677" r:id="rId1"/>
    <p:sldMasterId id="2147486735" r:id="rId2"/>
  </p:sldMasterIdLst>
  <p:notesMasterIdLst>
    <p:notesMasterId r:id="rId27"/>
  </p:notesMasterIdLst>
  <p:sldIdLst>
    <p:sldId id="266" r:id="rId3"/>
    <p:sldId id="323" r:id="rId4"/>
    <p:sldId id="334" r:id="rId5"/>
    <p:sldId id="335" r:id="rId6"/>
    <p:sldId id="300" r:id="rId7"/>
    <p:sldId id="457" r:id="rId8"/>
    <p:sldId id="456" r:id="rId9"/>
    <p:sldId id="458" r:id="rId10"/>
    <p:sldId id="324" r:id="rId11"/>
    <p:sldId id="459" r:id="rId12"/>
    <p:sldId id="326" r:id="rId13"/>
    <p:sldId id="322" r:id="rId14"/>
    <p:sldId id="327" r:id="rId15"/>
    <p:sldId id="468" r:id="rId16"/>
    <p:sldId id="461" r:id="rId17"/>
    <p:sldId id="463" r:id="rId18"/>
    <p:sldId id="469" r:id="rId19"/>
    <p:sldId id="464" r:id="rId20"/>
    <p:sldId id="465" r:id="rId21"/>
    <p:sldId id="470" r:id="rId22"/>
    <p:sldId id="329" r:id="rId23"/>
    <p:sldId id="317" r:id="rId24"/>
    <p:sldId id="460" r:id="rId25"/>
    <p:sldId id="315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ED61B04-E572-4D86-A7BC-AA1CDE561322}">
          <p14:sldIdLst>
            <p14:sldId id="266"/>
            <p14:sldId id="323"/>
            <p14:sldId id="334"/>
            <p14:sldId id="335"/>
            <p14:sldId id="300"/>
            <p14:sldId id="457"/>
            <p14:sldId id="456"/>
            <p14:sldId id="458"/>
            <p14:sldId id="324"/>
            <p14:sldId id="459"/>
            <p14:sldId id="326"/>
            <p14:sldId id="322"/>
            <p14:sldId id="327"/>
            <p14:sldId id="468"/>
            <p14:sldId id="461"/>
            <p14:sldId id="463"/>
            <p14:sldId id="469"/>
            <p14:sldId id="464"/>
            <p14:sldId id="465"/>
            <p14:sldId id="470"/>
            <p14:sldId id="329"/>
            <p14:sldId id="317"/>
            <p14:sldId id="460"/>
            <p14:sldId id="31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400" userDrawn="1">
          <p15:clr>
            <a:srgbClr val="A4A3A4"/>
          </p15:clr>
        </p15:guide>
        <p15:guide id="2" pos="5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E7D40"/>
    <a:srgbClr val="F4DEC0"/>
    <a:srgbClr val="B158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27" autoAdjust="0"/>
    <p:restoredTop sz="86392" autoAdjust="0"/>
  </p:normalViewPr>
  <p:slideViewPr>
    <p:cSldViewPr snapToGrid="0">
      <p:cViewPr varScale="1">
        <p:scale>
          <a:sx n="99" d="100"/>
          <a:sy n="99" d="100"/>
        </p:scale>
        <p:origin x="1170" y="78"/>
      </p:cViewPr>
      <p:guideLst>
        <p:guide orient="horz" pos="2400"/>
        <p:guide pos="54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FF540-456D-43F4-A7E9-C8E8FEE738EC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D8557F-6455-4881-8C16-D3F81E731C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73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8557F-6455-4881-8C16-D3F81E731C1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8610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8557F-6455-4881-8C16-D3F81E731C1D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9299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8557F-6455-4881-8C16-D3F81E731C1D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2347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8557F-6455-4881-8C16-D3F81E731C1D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626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8557F-6455-4881-8C16-D3F81E731C1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8344F244-3379-CC46-B1F7-53251B70F10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06450" y="1216025"/>
            <a:ext cx="5837238" cy="32829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BB3A3C02-3031-F64E-A7B9-573BE8625D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https://onlinelibrary.wiley.com/doi/pdf/10.1111/sltb.12450</a:t>
            </a: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150525B9-4C01-A94D-8471-59BD26C42E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73875" indent="-297644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90577" indent="-23811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66807" indent="-23811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143038" indent="-238115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619269" indent="-238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095499" indent="-238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571730" indent="-238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047961" indent="-238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1099D0F-5540-4F48-BA2D-B44B61C4BF19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5920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8557F-6455-4881-8C16-D3F81E731C1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473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Volunteering allows you to connect to your community and make it a better place. Even helping out with the smallest tasks can make a real difference to the lives of survivors of suicide loss. And volunteering is a two-way street: It can benefit you and your family as much as the cause you choose to help. Dedicating your time as a volunteer helps you make new friends, expand your network, and boost your social skills.</a:t>
            </a:r>
          </a:p>
          <a:p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Volunteering helps counteract the effects of stress, anger, and anxiety.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social contact aspect of helping and working with others can have a profound effect on your overall psychological well-being. Nothing relieves stress better than a meaningful connection to another person. </a:t>
            </a: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Volunteering combats depression.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Volunteering keeps you in regular contact with others and helps you develop a solid support system, which in turn protects you against depression. </a:t>
            </a: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Volunteering makes you happy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By measuring hormones and brain activity, researchers have discovered that being helpful to others delivers immense pleasure. Human beings are hard-wired to give to others. The more we give, the happier we feel.</a:t>
            </a: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Volunteering increases self-confidence.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You are doing good for others and the community, which provides a natural sense of accomplishment. Your role as a volunteer can also give you a sense of pride and identity. And the better you feel about yourself, the more likely you are to have a positive view of your life and future goals.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 because volunteer work is unpaid does not mean the skills you learn are basic. Many of our volunteering opportunities provide extensive training. For example, our 1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responder program and companion program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Volunteering can also help you build upon skills you already have and use them to benefit the greater community. For instance, if you hold a successful sales position, you raise awareness for Franklin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County LOSS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volunteer advocate, while further developing and improving your public speaking, communication, and marketing skills.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Volunteering is a fun and easy way to explore your interests and passions. Doing volunteer work you find meaningful and interesting can be a relaxing, energizing escape from your day-to-day routine of work, school, or family commitments. Volunteering also provides you with renewed creativity, motivation, and vision that can carry over into your personal and professional life. 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8557F-6455-4881-8C16-D3F81E731C1D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574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8557F-6455-4881-8C16-D3F81E731C1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138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sz="2700" dirty="0"/>
            </a:br>
            <a:br>
              <a:rPr lang="en-US" sz="1600" dirty="0"/>
            </a:br>
            <a:endParaRPr lang="en-US" sz="16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8557F-6455-4881-8C16-D3F81E731C1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3322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sz="2700" dirty="0"/>
            </a:br>
            <a:br>
              <a:rPr lang="en-US" sz="1600" dirty="0"/>
            </a:br>
            <a:endParaRPr lang="en-US" sz="16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8557F-6455-4881-8C16-D3F81E731C1D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91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/>
              <a:t>Opportunities to support include staffing events such as:	</a:t>
            </a:r>
          </a:p>
          <a:p>
            <a:pPr lvl="4"/>
            <a:r>
              <a:rPr lang="en-US" sz="1600" dirty="0"/>
              <a:t>International Survivor of Suicide LOSS day</a:t>
            </a:r>
          </a:p>
          <a:p>
            <a:pPr lvl="4"/>
            <a:r>
              <a:rPr lang="en-US" sz="1600" dirty="0"/>
              <a:t>Annual Out of the Darkness Walk</a:t>
            </a:r>
          </a:p>
          <a:p>
            <a:pPr lvl="4"/>
            <a:r>
              <a:rPr lang="en-US" sz="1600" dirty="0"/>
              <a:t>Various other event opportunities including mental health fairs, etc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8557F-6455-4881-8C16-D3F81E731C1D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754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879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731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605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68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7294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57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919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328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6205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6127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650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4439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7382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1960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9868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1439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17652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2847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1247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784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383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980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042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733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918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887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26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066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678" r:id="rId1"/>
    <p:sldLayoutId id="2147486679" r:id="rId2"/>
    <p:sldLayoutId id="2147486680" r:id="rId3"/>
    <p:sldLayoutId id="2147486681" r:id="rId4"/>
    <p:sldLayoutId id="2147486682" r:id="rId5"/>
    <p:sldLayoutId id="2147486683" r:id="rId6"/>
    <p:sldLayoutId id="2147486684" r:id="rId7"/>
    <p:sldLayoutId id="2147486685" r:id="rId8"/>
    <p:sldLayoutId id="2147486686" r:id="rId9"/>
    <p:sldLayoutId id="2147486687" r:id="rId10"/>
    <p:sldLayoutId id="2147486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1A013-AC51-4EE0-B7A2-446BC017CD15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F815308-079D-4DC3-87FC-C5C8A7AAE5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771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736" r:id="rId1"/>
    <p:sldLayoutId id="2147486737" r:id="rId2"/>
    <p:sldLayoutId id="2147486738" r:id="rId3"/>
    <p:sldLayoutId id="2147486739" r:id="rId4"/>
    <p:sldLayoutId id="2147486740" r:id="rId5"/>
    <p:sldLayoutId id="2147486741" r:id="rId6"/>
    <p:sldLayoutId id="2147486742" r:id="rId7"/>
    <p:sldLayoutId id="2147486743" r:id="rId8"/>
    <p:sldLayoutId id="2147486744" r:id="rId9"/>
    <p:sldLayoutId id="2147486745" r:id="rId10"/>
    <p:sldLayoutId id="2147486746" r:id="rId11"/>
    <p:sldLayoutId id="2147486747" r:id="rId12"/>
    <p:sldLayoutId id="2147486748" r:id="rId13"/>
    <p:sldLayoutId id="2147486749" r:id="rId14"/>
    <p:sldLayoutId id="2147486750" r:id="rId15"/>
    <p:sldLayoutId id="214748675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jmaclean@envisionpartnerships.com" TargetMode="Externa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5KRPGces5Q" TargetMode="Externa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65542" y="813396"/>
            <a:ext cx="4512989" cy="22277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Butler County </a:t>
            </a:r>
            <a:r>
              <a:rPr lang="en-US" sz="4400" b="1" dirty="0">
                <a:solidFill>
                  <a:srgbClr val="000099"/>
                </a:solidFill>
                <a:latin typeface="Amasis MT Pro Black" panose="02040A04050005020304" pitchFamily="18" charset="0"/>
                <a:ea typeface="+mj-ea"/>
                <a:cs typeface="+mj-cs"/>
              </a:rPr>
              <a:t>LOSS/DOSS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Survivor Support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A5F9C6-CE6E-F905-8D98-1D21FC26F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84942" y="755411"/>
            <a:ext cx="8666667" cy="45714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81725" y="2837329"/>
            <a:ext cx="4512988" cy="33179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dirty="0">
                <a:solidFill>
                  <a:srgbClr val="FFFFFF"/>
                </a:solidFill>
              </a:rPr>
              <a:t>, 2023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E782C2-3D4C-9F9A-8322-6EC5A854E594}"/>
              </a:ext>
            </a:extLst>
          </p:cNvPr>
          <p:cNvSpPr txBox="1"/>
          <p:nvPr/>
        </p:nvSpPr>
        <p:spPr>
          <a:xfrm>
            <a:off x="5993937" y="4225528"/>
            <a:ext cx="505952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Sponsored by:</a:t>
            </a:r>
          </a:p>
          <a:p>
            <a:r>
              <a:rPr lang="en-US" sz="2000" dirty="0"/>
              <a:t>Envision Partnerships</a:t>
            </a:r>
          </a:p>
          <a:p>
            <a:r>
              <a:rPr lang="en-US" sz="2000" dirty="0"/>
              <a:t>Butler County Suicide Prevention Coalition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7BDCEC-C8AF-0DF4-27EA-311ADE51FC2B}"/>
              </a:ext>
            </a:extLst>
          </p:cNvPr>
          <p:cNvSpPr txBox="1"/>
          <p:nvPr/>
        </p:nvSpPr>
        <p:spPr>
          <a:xfrm>
            <a:off x="5960448" y="3244334"/>
            <a:ext cx="45363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From Previous Volunteer </a:t>
            </a:r>
            <a:r>
              <a:rPr lang="en-US" sz="2000"/>
              <a:t>Information Meeting on </a:t>
            </a:r>
            <a:r>
              <a:rPr lang="en-US"/>
              <a:t>May </a:t>
            </a:r>
            <a:r>
              <a:rPr lang="en-US" dirty="0"/>
              <a:t>19, 2026</a:t>
            </a:r>
          </a:p>
        </p:txBody>
      </p:sp>
    </p:spTree>
    <p:extLst>
      <p:ext uri="{BB962C8B-B14F-4D97-AF65-F5344CB8AC3E}">
        <p14:creationId xmlns:p14="http://schemas.microsoft.com/office/powerpoint/2010/main" val="3606026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69" y="92491"/>
            <a:ext cx="8596668" cy="651641"/>
          </a:xfrm>
        </p:spPr>
        <p:txBody>
          <a:bodyPr>
            <a:normAutofit/>
          </a:bodyPr>
          <a:lstStyle/>
          <a:p>
            <a:r>
              <a:rPr lang="en-US" dirty="0"/>
              <a:t>LONG TERM LOSS/DOSS Goals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356976" y="892102"/>
            <a:ext cx="8965324" cy="519000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/>
          </a:p>
          <a:p>
            <a:pPr lvl="1"/>
            <a:r>
              <a:rPr lang="en-US" sz="2000" b="1" dirty="0"/>
              <a:t>Respond</a:t>
            </a:r>
            <a:r>
              <a:rPr lang="en-US" sz="2000" dirty="0"/>
              <a:t> to the scene of a suicide or overdose death in Butler County with a two person team of volunteers.</a:t>
            </a:r>
          </a:p>
          <a:p>
            <a:pPr lvl="1"/>
            <a:r>
              <a:rPr lang="en-US" sz="2000" b="1" dirty="0"/>
              <a:t>Follow-up</a:t>
            </a:r>
            <a:r>
              <a:rPr lang="en-US" sz="2000" dirty="0"/>
              <a:t> with the newly bereaved as appropriate.</a:t>
            </a:r>
          </a:p>
          <a:p>
            <a:pPr lvl="1"/>
            <a:r>
              <a:rPr lang="en-US" sz="2000" b="1" dirty="0"/>
              <a:t>Acknowledge </a:t>
            </a:r>
            <a:r>
              <a:rPr lang="en-US" sz="2000" dirty="0"/>
              <a:t>their pain by listening, holding a hand, and creating a safe environment for sharing and healing.</a:t>
            </a:r>
          </a:p>
          <a:p>
            <a:pPr lvl="1"/>
            <a:r>
              <a:rPr lang="en-US" sz="2000" b="1" dirty="0"/>
              <a:t>Equip</a:t>
            </a:r>
            <a:r>
              <a:rPr lang="en-US" sz="2000" dirty="0"/>
              <a:t> volunteers and community leaders with knowledge about how to serve the bereaved.</a:t>
            </a:r>
          </a:p>
          <a:p>
            <a:pPr lvl="1"/>
            <a:r>
              <a:rPr lang="en-US" sz="2000" b="1" dirty="0"/>
              <a:t>Collaborate</a:t>
            </a:r>
            <a:r>
              <a:rPr lang="en-US" sz="2000" dirty="0"/>
              <a:t> with organizations throughout the community to decrease stigma and provide resources. </a:t>
            </a:r>
          </a:p>
          <a:p>
            <a:pPr lvl="1"/>
            <a:r>
              <a:rPr lang="en-US" sz="2000" b="1" dirty="0"/>
              <a:t>Advocate</a:t>
            </a:r>
            <a:r>
              <a:rPr lang="en-US" sz="2000" dirty="0"/>
              <a:t> through the local community and beyond for suicide and </a:t>
            </a:r>
            <a:r>
              <a:rPr lang="en-US" sz="2000"/>
              <a:t>drug overdose </a:t>
            </a:r>
            <a:r>
              <a:rPr lang="en-US" sz="2000" dirty="0"/>
              <a:t>prevention and postvention awareness. </a:t>
            </a:r>
          </a:p>
          <a:p>
            <a:pPr lvl="1"/>
            <a:r>
              <a:rPr lang="en-US" sz="2000" b="1" dirty="0"/>
              <a:t>Develop</a:t>
            </a:r>
            <a:r>
              <a:rPr lang="en-US" sz="2000" dirty="0"/>
              <a:t> support group for LOSS/DOSS survivors. </a:t>
            </a:r>
          </a:p>
        </p:txBody>
      </p:sp>
    </p:spTree>
    <p:extLst>
      <p:ext uri="{BB962C8B-B14F-4D97-AF65-F5344CB8AC3E}">
        <p14:creationId xmlns:p14="http://schemas.microsoft.com/office/powerpoint/2010/main" val="1883037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4022" y="1062680"/>
            <a:ext cx="66625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002060"/>
                </a:solidFill>
              </a:rPr>
              <a:t>Volunteers Needed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41622" y="2481944"/>
            <a:ext cx="107503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	We are a volunteer dependent organization. </a:t>
            </a:r>
          </a:p>
          <a:p>
            <a:endParaRPr lang="en-US" sz="2400" dirty="0"/>
          </a:p>
          <a:p>
            <a:r>
              <a:rPr lang="en-US" sz="2400" dirty="0"/>
              <a:t>	We need you and the unique skills you bring</a:t>
            </a:r>
          </a:p>
          <a:p>
            <a:r>
              <a:rPr lang="en-US" sz="2400" dirty="0"/>
              <a:t>		 to help us be successful.</a:t>
            </a:r>
          </a:p>
          <a:p>
            <a:endParaRPr lang="en-US" sz="2400" dirty="0"/>
          </a:p>
          <a:p>
            <a:r>
              <a:rPr lang="en-US" sz="2400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746390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69" y="92491"/>
            <a:ext cx="8596668" cy="651641"/>
          </a:xfrm>
        </p:spPr>
        <p:txBody>
          <a:bodyPr>
            <a:normAutofit/>
          </a:bodyPr>
          <a:lstStyle/>
          <a:p>
            <a:r>
              <a:rPr lang="en-US" dirty="0"/>
              <a:t>Benefits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367862" y="990074"/>
            <a:ext cx="9727608" cy="5190009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000" b="1" dirty="0"/>
          </a:p>
          <a:p>
            <a:pPr marL="457200" lvl="1" indent="0">
              <a:buNone/>
            </a:pPr>
            <a:r>
              <a:rPr lang="en-US" sz="2400" dirty="0"/>
              <a:t>There are many psychological and physical health benefits to volunteering. Some of the ways you benefit from volunteering are: </a:t>
            </a:r>
          </a:p>
          <a:p>
            <a:pPr lvl="3"/>
            <a:r>
              <a:rPr lang="en-US" sz="2000" dirty="0"/>
              <a:t>Volunteering connects you to others</a:t>
            </a:r>
          </a:p>
          <a:p>
            <a:pPr lvl="3"/>
            <a:r>
              <a:rPr lang="en-US" sz="2000" dirty="0"/>
              <a:t>Volunteering is good for your mind and body</a:t>
            </a:r>
          </a:p>
          <a:p>
            <a:pPr lvl="3"/>
            <a:r>
              <a:rPr lang="en-US" sz="2000" dirty="0"/>
              <a:t>Volunteering can give you a sense of purpose</a:t>
            </a:r>
          </a:p>
          <a:p>
            <a:pPr lvl="3"/>
            <a:r>
              <a:rPr lang="en-US" sz="2000" dirty="0"/>
              <a:t>Volunteering can be healing</a:t>
            </a:r>
          </a:p>
          <a:p>
            <a:pPr lvl="3"/>
            <a:r>
              <a:rPr lang="en-US" sz="2000" dirty="0"/>
              <a:t>Volunteering can advance your career</a:t>
            </a:r>
          </a:p>
          <a:p>
            <a:pPr lvl="3"/>
            <a:r>
              <a:rPr lang="en-US" sz="2000" dirty="0"/>
              <a:t>Volunteering brings fun and fulfillment to your life</a:t>
            </a:r>
            <a:endParaRPr lang="en-US" sz="1600" dirty="0"/>
          </a:p>
          <a:p>
            <a:pPr lvl="3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19510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9070"/>
          </a:xfrm>
        </p:spPr>
        <p:txBody>
          <a:bodyPr/>
          <a:lstStyle/>
          <a:p>
            <a:r>
              <a:rPr lang="en-US" dirty="0"/>
              <a:t>Volunteer Opportunities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021304"/>
            <a:ext cx="9929707" cy="40233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Scene Activation Team Member</a:t>
            </a:r>
          </a:p>
          <a:p>
            <a:r>
              <a:rPr lang="en-US" sz="3200" dirty="0"/>
              <a:t>Scene Response Team Member</a:t>
            </a:r>
          </a:p>
          <a:p>
            <a:r>
              <a:rPr lang="en-US" sz="3200" dirty="0"/>
              <a:t>Survivor Follow Up Support Team Member </a:t>
            </a:r>
          </a:p>
          <a:p>
            <a:r>
              <a:rPr lang="en-US" sz="3200" dirty="0"/>
              <a:t>Community Events Team Member</a:t>
            </a:r>
          </a:p>
          <a:p>
            <a:r>
              <a:rPr lang="en-US" sz="3200" dirty="0"/>
              <a:t>Administrative Support or Fundraising Team Member</a:t>
            </a:r>
          </a:p>
          <a:p>
            <a:r>
              <a:rPr lang="en-US" sz="3200" dirty="0"/>
              <a:t>Grief Support Group Facilitator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84838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7C5B0-A8D5-4E0B-ABF6-FB6AF55A2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Scene Activation Team Member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46CFA-E40D-4D40-83D7-A1D441B32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100" b="1" dirty="0"/>
              <a:t>Needs: </a:t>
            </a:r>
            <a:r>
              <a:rPr lang="en-US" sz="2100" dirty="0"/>
              <a:t>Reliable, consistent, attention to detail, good communication skills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sz="2000" dirty="0"/>
              <a:t>Training Time: </a:t>
            </a:r>
            <a:r>
              <a:rPr lang="en-US" sz="2000" b="1" dirty="0"/>
              <a:t>7 hours initial Team training TBD, </a:t>
            </a:r>
            <a:r>
              <a:rPr lang="en-US" sz="2000" dirty="0"/>
              <a:t>plus additional 1.5 hours training to learn scene activation protocols</a:t>
            </a:r>
          </a:p>
          <a:p>
            <a:pPr marL="457200" lvl="1" indent="0">
              <a:buNone/>
            </a:pPr>
            <a:r>
              <a:rPr lang="en-US" sz="2000" b="1" dirty="0"/>
              <a:t> </a:t>
            </a:r>
            <a:r>
              <a:rPr lang="en-US" sz="2000" dirty="0"/>
              <a:t>You will be:</a:t>
            </a:r>
          </a:p>
          <a:p>
            <a:pPr lvl="1"/>
            <a:r>
              <a:rPr lang="en-US" sz="2000" b="1" dirty="0"/>
              <a:t> </a:t>
            </a:r>
            <a:r>
              <a:rPr lang="en-US" sz="2000" dirty="0"/>
              <a:t>Scheduled for shifts within the 24/7 on-call schedule </a:t>
            </a:r>
          </a:p>
          <a:p>
            <a:pPr lvl="1"/>
            <a:r>
              <a:rPr lang="en-US" sz="2000" dirty="0"/>
              <a:t> Must be able to receive the call with pertinent information about the suicide or drug overdose death</a:t>
            </a:r>
          </a:p>
          <a:p>
            <a:pPr lvl="1"/>
            <a:r>
              <a:rPr lang="en-US" sz="2000" dirty="0"/>
              <a:t> Call out the 2-person volunteer scene response team in a timely manner</a:t>
            </a:r>
          </a:p>
          <a:p>
            <a:pPr lvl="1"/>
            <a:endParaRPr lang="en-US" sz="2000" b="1" dirty="0"/>
          </a:p>
          <a:p>
            <a:pPr marL="457200" lvl="1" indent="0">
              <a:buNone/>
            </a:pPr>
            <a:r>
              <a:rPr lang="en-US" sz="2000" dirty="0"/>
              <a:t>				</a:t>
            </a:r>
            <a:r>
              <a:rPr lang="en-US" sz="2000" b="1" dirty="0"/>
              <a:t> </a:t>
            </a:r>
          </a:p>
          <a:p>
            <a:pPr marL="457200" lvl="1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789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9393" y="252565"/>
            <a:ext cx="7728589" cy="651641"/>
          </a:xfrm>
        </p:spPr>
        <p:txBody>
          <a:bodyPr>
            <a:normAutofit/>
          </a:bodyPr>
          <a:lstStyle/>
          <a:p>
            <a:r>
              <a:rPr lang="en-US" dirty="0"/>
              <a:t>Scene Response Team Member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0" y="1021092"/>
            <a:ext cx="10501162" cy="5914026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sz="2000" b="1" dirty="0"/>
              <a:t>Teams of 2 trained volunteers – </a:t>
            </a:r>
            <a:r>
              <a:rPr lang="en-US" sz="2000" b="1" u="sng" dirty="0"/>
              <a:t>one</a:t>
            </a:r>
            <a:r>
              <a:rPr lang="en-US" sz="2000" b="1" dirty="0"/>
              <a:t> must be a loss survivor </a:t>
            </a:r>
          </a:p>
          <a:p>
            <a:pPr marL="457200" lvl="1" indent="0">
              <a:buNone/>
            </a:pPr>
            <a:r>
              <a:rPr lang="en-US" sz="2000" b="1" dirty="0"/>
              <a:t>Needs</a:t>
            </a:r>
            <a:r>
              <a:rPr lang="en-US" sz="2000" dirty="0"/>
              <a:t>: Reliable, Good Listener, Empathetic, Strong Communicator, Calm, Comfortable in your recovery, Valid Driver’s License and Auto Insurance.</a:t>
            </a:r>
          </a:p>
          <a:p>
            <a:pPr marL="457200" lvl="1" indent="0">
              <a:buNone/>
            </a:pPr>
            <a:r>
              <a:rPr lang="en-US" sz="2000" dirty="0"/>
              <a:t>Training Time: </a:t>
            </a:r>
            <a:r>
              <a:rPr lang="en-US" sz="2000" b="1" dirty="0"/>
              <a:t>16 Hours Minimum Training </a:t>
            </a:r>
            <a:endParaRPr lang="en-US" sz="2000" dirty="0"/>
          </a:p>
          <a:p>
            <a:pPr marL="457200" lvl="1" indent="0">
              <a:buNone/>
            </a:pPr>
            <a:r>
              <a:rPr lang="en-US" sz="2000" dirty="0"/>
              <a:t>In person:  </a:t>
            </a:r>
            <a:r>
              <a:rPr lang="en-US" sz="2000" b="1" dirty="0"/>
              <a:t>7 hours initial Team training TBD, 2 hours scene simulation -TBD,   </a:t>
            </a:r>
          </a:p>
          <a:p>
            <a:pPr marL="457200" lvl="1" indent="0">
              <a:buNone/>
            </a:pPr>
            <a:r>
              <a:rPr lang="en-US" sz="2000" b="1" dirty="0"/>
              <a:t>QPR 2 hours -TBD</a:t>
            </a:r>
            <a:endParaRPr lang="en-US" sz="2000" dirty="0"/>
          </a:p>
          <a:p>
            <a:pPr marL="457200" lvl="1" indent="0">
              <a:buNone/>
            </a:pPr>
            <a:r>
              <a:rPr lang="en-US" sz="2000" dirty="0"/>
              <a:t>You will learn how to offer support to survivors immediately following the death</a:t>
            </a:r>
          </a:p>
          <a:p>
            <a:pPr marL="1371600" lvl="3" indent="0">
              <a:buNone/>
            </a:pPr>
            <a:r>
              <a:rPr lang="en-US" sz="2000" b="1" dirty="0"/>
              <a:t>9 hours </a:t>
            </a:r>
            <a:r>
              <a:rPr lang="en-US" sz="2000" b="1" u="sng" dirty="0"/>
              <a:t>in person </a:t>
            </a:r>
            <a:r>
              <a:rPr lang="en-US" sz="2000" dirty="0"/>
              <a:t>learning about suicide grief, crime scene etiquette, on-scene communication skills, cultural diversity training, community services/resources for survivors, immediate survivor needs, logistics, paperwork, protocol, role play, self-care, QPR.</a:t>
            </a:r>
          </a:p>
          <a:p>
            <a:pPr marL="1371600" lvl="3" indent="0">
              <a:buNone/>
            </a:pPr>
            <a:r>
              <a:rPr lang="en-US" sz="2000" b="1" dirty="0"/>
              <a:t>5 hours of </a:t>
            </a:r>
            <a:r>
              <a:rPr lang="en-US" sz="2000" b="1" u="sng" dirty="0"/>
              <a:t>online</a:t>
            </a:r>
            <a:r>
              <a:rPr lang="en-US" sz="2000" b="1" dirty="0"/>
              <a:t> </a:t>
            </a:r>
            <a:r>
              <a:rPr lang="en-US" sz="2000" dirty="0"/>
              <a:t>training and certification in Psychological First Aid</a:t>
            </a:r>
          </a:p>
          <a:p>
            <a:pPr marL="1828800" lvl="4" indent="0">
              <a:buNone/>
            </a:pPr>
            <a:r>
              <a:rPr lang="en-US" sz="2000" b="1" dirty="0"/>
              <a:t>MUST HAVE THIS COMPLETED OR YOU CANNOT ATTEND A SCENE</a:t>
            </a:r>
          </a:p>
        </p:txBody>
      </p:sp>
    </p:spTree>
    <p:extLst>
      <p:ext uri="{BB962C8B-B14F-4D97-AF65-F5344CB8AC3E}">
        <p14:creationId xmlns:p14="http://schemas.microsoft.com/office/powerpoint/2010/main" val="244293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649" y="533165"/>
            <a:ext cx="8721738" cy="651641"/>
          </a:xfrm>
        </p:spPr>
        <p:txBody>
          <a:bodyPr>
            <a:normAutofit/>
          </a:bodyPr>
          <a:lstStyle/>
          <a:p>
            <a:r>
              <a:rPr lang="en-US" dirty="0"/>
              <a:t>Survivor Follow Up Support Team Member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367861" y="1551934"/>
            <a:ext cx="10046674" cy="50770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400" b="1" dirty="0"/>
              <a:t>Needs</a:t>
            </a:r>
            <a:r>
              <a:rPr lang="en-US" sz="2400" dirty="0"/>
              <a:t>: Reliable, calm, empathetic, good communication skills, comfortable in your own recovery</a:t>
            </a:r>
          </a:p>
          <a:p>
            <a:pPr marL="457200" lvl="1" indent="0">
              <a:buNone/>
            </a:pPr>
            <a:endParaRPr lang="en-US" sz="1000" dirty="0"/>
          </a:p>
          <a:p>
            <a:pPr marL="457200" lvl="1" indent="0">
              <a:buNone/>
            </a:pPr>
            <a:r>
              <a:rPr lang="en-US" sz="2400" b="1" dirty="0"/>
              <a:t>Training Time: 14 Hours minimum training</a:t>
            </a:r>
          </a:p>
          <a:p>
            <a:pPr marL="457200" lvl="1" indent="0">
              <a:buNone/>
            </a:pPr>
            <a:r>
              <a:rPr lang="en-US" sz="2400" dirty="0"/>
              <a:t>	In Person: </a:t>
            </a:r>
            <a:r>
              <a:rPr lang="en-US" sz="2000" b="1" dirty="0"/>
              <a:t>7 hours initial Team training - TBD, 2 hours QPR training - TBD </a:t>
            </a:r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  <a:p>
            <a:pPr marL="1371600" lvl="3" indent="0">
              <a:buNone/>
            </a:pPr>
            <a:r>
              <a:rPr lang="en-US" sz="2000" b="1" dirty="0"/>
              <a:t>5 hours of </a:t>
            </a:r>
            <a:r>
              <a:rPr lang="en-US" sz="2000" b="1" u="sng" dirty="0"/>
              <a:t>online</a:t>
            </a:r>
            <a:r>
              <a:rPr lang="en-US" sz="2000" b="1" dirty="0"/>
              <a:t> training </a:t>
            </a:r>
            <a:r>
              <a:rPr lang="en-US" sz="2000" dirty="0"/>
              <a:t>and certification in Psychological First Aid</a:t>
            </a:r>
          </a:p>
          <a:p>
            <a:pPr marL="457200" lvl="1" indent="0">
              <a:buNone/>
            </a:pPr>
            <a:r>
              <a:rPr lang="en-US" sz="2200" dirty="0"/>
              <a:t>		You will learn how to provide on-going support for survivors </a:t>
            </a:r>
          </a:p>
          <a:p>
            <a:pPr lvl="4"/>
            <a:r>
              <a:rPr lang="en-US" sz="2200" dirty="0"/>
              <a:t>Phone/Email outreach</a:t>
            </a:r>
          </a:p>
          <a:p>
            <a:pPr lvl="4"/>
            <a:r>
              <a:rPr lang="en-US" sz="2200" dirty="0"/>
              <a:t>Follow-up visits (“companion” survivors)</a:t>
            </a:r>
          </a:p>
          <a:p>
            <a:pPr lvl="4"/>
            <a:r>
              <a:rPr lang="en-US" sz="2200" dirty="0"/>
              <a:t>Hand-written personal notes</a:t>
            </a:r>
            <a:endParaRPr lang="en-US" sz="2400" dirty="0"/>
          </a:p>
          <a:p>
            <a:pPr lvl="3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5291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649" y="533165"/>
            <a:ext cx="8721738" cy="651641"/>
          </a:xfrm>
        </p:spPr>
        <p:txBody>
          <a:bodyPr>
            <a:normAutofit/>
          </a:bodyPr>
          <a:lstStyle/>
          <a:p>
            <a:r>
              <a:rPr lang="en-US" dirty="0"/>
              <a:t>Survivor Follow Up Support Team Member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367861" y="1551934"/>
            <a:ext cx="10046674" cy="50770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400" b="1" dirty="0"/>
              <a:t>Needs</a:t>
            </a:r>
            <a:r>
              <a:rPr lang="en-US" sz="2400" dirty="0"/>
              <a:t>: Reliable, calm, empathetic, good communication skills, comfortable in your own recovery</a:t>
            </a:r>
          </a:p>
          <a:p>
            <a:pPr marL="457200" lvl="1" indent="0">
              <a:buNone/>
            </a:pPr>
            <a:endParaRPr lang="en-US" sz="1000" dirty="0"/>
          </a:p>
          <a:p>
            <a:pPr marL="457200" lvl="1" indent="0">
              <a:buNone/>
            </a:pPr>
            <a:r>
              <a:rPr lang="en-US" sz="2400" b="1" dirty="0"/>
              <a:t>Training Time: 14 Hours minimum training</a:t>
            </a:r>
          </a:p>
          <a:p>
            <a:pPr marL="457200" lvl="1" indent="0">
              <a:buNone/>
            </a:pPr>
            <a:r>
              <a:rPr lang="en-US" sz="2400" dirty="0"/>
              <a:t>	In Person: </a:t>
            </a:r>
            <a:r>
              <a:rPr lang="en-US" sz="2000" b="1" dirty="0"/>
              <a:t>7 hours initial Team training - TBD, 2 hours QPR training - TBD </a:t>
            </a:r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  <a:p>
            <a:pPr marL="1371600" lvl="3" indent="0">
              <a:buNone/>
            </a:pPr>
            <a:r>
              <a:rPr lang="en-US" sz="2000" b="1" dirty="0"/>
              <a:t>5 hours of </a:t>
            </a:r>
            <a:r>
              <a:rPr lang="en-US" sz="2000" b="1" u="sng" dirty="0"/>
              <a:t>online</a:t>
            </a:r>
            <a:r>
              <a:rPr lang="en-US" sz="2000" b="1" dirty="0"/>
              <a:t> training </a:t>
            </a:r>
            <a:r>
              <a:rPr lang="en-US" sz="2000" dirty="0"/>
              <a:t>and certification in Psychological First Aid</a:t>
            </a:r>
          </a:p>
          <a:p>
            <a:pPr marL="457200" lvl="1" indent="0">
              <a:buNone/>
            </a:pPr>
            <a:r>
              <a:rPr lang="en-US" sz="2200" dirty="0"/>
              <a:t>		You will learn how to provide on-going support for survivors </a:t>
            </a:r>
          </a:p>
          <a:p>
            <a:pPr lvl="4"/>
            <a:r>
              <a:rPr lang="en-US" sz="2200" dirty="0"/>
              <a:t>Phone/Email outreach</a:t>
            </a:r>
          </a:p>
          <a:p>
            <a:pPr lvl="4"/>
            <a:r>
              <a:rPr lang="en-US" sz="2200" dirty="0"/>
              <a:t>Follow-up visits (“companion” survivors)</a:t>
            </a:r>
          </a:p>
          <a:p>
            <a:pPr lvl="4"/>
            <a:r>
              <a:rPr lang="en-US" sz="2200" dirty="0"/>
              <a:t>Hand-written personal notes</a:t>
            </a:r>
            <a:endParaRPr lang="en-US" sz="2400" dirty="0"/>
          </a:p>
          <a:p>
            <a:pPr lvl="3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07892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862" y="548498"/>
            <a:ext cx="8596668" cy="651641"/>
          </a:xfrm>
        </p:spPr>
        <p:txBody>
          <a:bodyPr>
            <a:normAutofit/>
          </a:bodyPr>
          <a:lstStyle/>
          <a:p>
            <a:r>
              <a:rPr lang="en-US" dirty="0"/>
              <a:t>Community Events Team Member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367862" y="1431494"/>
            <a:ext cx="10300138" cy="5426506"/>
          </a:xfrm>
        </p:spPr>
        <p:txBody>
          <a:bodyPr>
            <a:normAutofit fontScale="25000" lnSpcReduction="20000"/>
          </a:bodyPr>
          <a:lstStyle/>
          <a:p>
            <a:pPr marL="457200" lvl="1" indent="0">
              <a:buNone/>
            </a:pPr>
            <a:r>
              <a:rPr lang="en-US" sz="8000" b="1" dirty="0"/>
              <a:t>Needs: </a:t>
            </a:r>
            <a:r>
              <a:rPr lang="en-US" sz="8000" dirty="0"/>
              <a:t>Good communication skills, comfortable with groups</a:t>
            </a:r>
          </a:p>
          <a:p>
            <a:pPr marL="457200" lvl="1" indent="0">
              <a:buNone/>
            </a:pPr>
            <a:r>
              <a:rPr lang="en-US" sz="8000" dirty="0"/>
              <a:t>Training Time: </a:t>
            </a:r>
            <a:r>
              <a:rPr lang="en-US" sz="8000" b="1" dirty="0"/>
              <a:t>7 hours Initial Team training - TBD</a:t>
            </a:r>
          </a:p>
          <a:p>
            <a:pPr marL="457200" lvl="1" indent="0">
              <a:buNone/>
            </a:pPr>
            <a:r>
              <a:rPr lang="en-US" sz="8000" dirty="0"/>
              <a:t>You will:</a:t>
            </a:r>
          </a:p>
          <a:p>
            <a:pPr marL="457200" lvl="1" indent="0">
              <a:buNone/>
            </a:pPr>
            <a:r>
              <a:rPr lang="en-US" sz="8000" dirty="0"/>
              <a:t>	Interact with survivors and the general public at events. </a:t>
            </a:r>
          </a:p>
          <a:p>
            <a:pPr marL="857250" lvl="2" indent="0">
              <a:buNone/>
            </a:pPr>
            <a:r>
              <a:rPr lang="en-US" sz="8000" dirty="0"/>
              <a:t>Visit funeral homes, cemeteries – introduction and leave resources</a:t>
            </a:r>
          </a:p>
          <a:p>
            <a:pPr marL="857250" lvl="2" indent="0">
              <a:buNone/>
            </a:pPr>
            <a:r>
              <a:rPr lang="en-US" sz="8000" dirty="0"/>
              <a:t>Assist with event for International Overdose Awareness Day</a:t>
            </a:r>
          </a:p>
          <a:p>
            <a:pPr marL="857250" lvl="2" indent="0">
              <a:buNone/>
            </a:pPr>
            <a:r>
              <a:rPr lang="en-US" sz="8000" dirty="0"/>
              <a:t>Assist with Walk to Remember for World Suicide Prevention Day</a:t>
            </a:r>
          </a:p>
          <a:p>
            <a:pPr marL="857250" lvl="2" indent="0">
              <a:buNone/>
            </a:pPr>
            <a:r>
              <a:rPr lang="en-US" sz="8000" dirty="0"/>
              <a:t>Create event for International Survivor Suicide Day </a:t>
            </a:r>
          </a:p>
          <a:p>
            <a:pPr marL="857250" lvl="2" indent="0">
              <a:buNone/>
            </a:pPr>
            <a:r>
              <a:rPr lang="en-US" sz="8000" dirty="0"/>
              <a:t>Training will prepare you for: </a:t>
            </a:r>
          </a:p>
          <a:p>
            <a:pPr lvl="4"/>
            <a:r>
              <a:rPr lang="en-US" sz="8000" dirty="0"/>
              <a:t>Initiating Conversations </a:t>
            </a:r>
          </a:p>
          <a:p>
            <a:pPr lvl="4"/>
            <a:r>
              <a:rPr lang="en-US" sz="8000" dirty="0"/>
              <a:t>Sharing appropriate resources</a:t>
            </a:r>
          </a:p>
          <a:p>
            <a:pPr lvl="4"/>
            <a:r>
              <a:rPr lang="en-US" sz="8000" dirty="0"/>
              <a:t>Boundaries</a:t>
            </a:r>
          </a:p>
          <a:p>
            <a:pPr lvl="4"/>
            <a:r>
              <a:rPr lang="en-US" sz="8000" dirty="0"/>
              <a:t>Setting up information table</a:t>
            </a:r>
          </a:p>
          <a:p>
            <a:pPr lvl="4"/>
            <a:r>
              <a:rPr lang="en-US" sz="8000" dirty="0"/>
              <a:t>Sharing your story if applicable/appropriate</a:t>
            </a:r>
          </a:p>
          <a:p>
            <a:pPr lvl="3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96527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45030"/>
            <a:ext cx="9933272" cy="1027635"/>
          </a:xfrm>
        </p:spPr>
        <p:txBody>
          <a:bodyPr>
            <a:normAutofit fontScale="90000"/>
          </a:bodyPr>
          <a:lstStyle/>
          <a:p>
            <a:r>
              <a:rPr lang="en-US" dirty="0"/>
              <a:t>Administrative Support or Fundraising Team Member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367862" y="990074"/>
            <a:ext cx="8965324" cy="5190009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800" b="1" dirty="0"/>
          </a:p>
          <a:p>
            <a:pPr marL="457200" lvl="1" indent="0">
              <a:buNone/>
            </a:pPr>
            <a:r>
              <a:rPr lang="en-US" sz="2000" b="1" dirty="0"/>
              <a:t>Needs: Reliable, Networking, Consistent</a:t>
            </a:r>
          </a:p>
          <a:p>
            <a:pPr marL="457200" lvl="1" indent="0">
              <a:buNone/>
            </a:pPr>
            <a:r>
              <a:rPr lang="en-US" sz="2000" dirty="0"/>
              <a:t>Training Time: 	</a:t>
            </a:r>
            <a:r>
              <a:rPr lang="en-US" sz="2000" b="1" dirty="0"/>
              <a:t>7 hours Initial team training - TBD</a:t>
            </a:r>
          </a:p>
          <a:p>
            <a:pPr marL="457200" lvl="1" indent="0">
              <a:buNone/>
            </a:pPr>
            <a:r>
              <a:rPr lang="en-US" sz="2000" dirty="0"/>
              <a:t>				Additional training TBD- based on need</a:t>
            </a:r>
          </a:p>
          <a:p>
            <a:pPr marL="457200" lvl="1" indent="0">
              <a:buNone/>
            </a:pPr>
            <a:r>
              <a:rPr lang="en-US" sz="2000" dirty="0"/>
              <a:t>Tasks include: </a:t>
            </a:r>
          </a:p>
          <a:p>
            <a:pPr lvl="3"/>
            <a:r>
              <a:rPr lang="en-US" sz="2000" dirty="0"/>
              <a:t>Assembling Resource Folders/Care Packages for loss survivors</a:t>
            </a:r>
          </a:p>
          <a:p>
            <a:pPr lvl="3"/>
            <a:r>
              <a:rPr lang="en-US" sz="2000" dirty="0"/>
              <a:t>Organizing Supplies</a:t>
            </a:r>
          </a:p>
          <a:p>
            <a:pPr lvl="3"/>
            <a:r>
              <a:rPr lang="en-US" sz="2000" dirty="0"/>
              <a:t>Future Newsletter</a:t>
            </a:r>
          </a:p>
          <a:p>
            <a:pPr lvl="3"/>
            <a:r>
              <a:rPr lang="en-US" sz="2000" dirty="0"/>
              <a:t>Database Maintenance</a:t>
            </a:r>
          </a:p>
          <a:p>
            <a:pPr lvl="3"/>
            <a:r>
              <a:rPr lang="en-US" sz="2000" dirty="0"/>
              <a:t>Fundraising for A Walk to Remember</a:t>
            </a:r>
          </a:p>
          <a:p>
            <a:pPr marL="1828800" lvl="4" indent="0">
              <a:buNone/>
            </a:pPr>
            <a:endParaRPr lang="en-US" sz="1600" dirty="0"/>
          </a:p>
          <a:p>
            <a:pPr lvl="3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2208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256B01-C519-BE16-56B9-03C456DE4635}"/>
              </a:ext>
            </a:extLst>
          </p:cNvPr>
          <p:cNvSpPr txBox="1"/>
          <p:nvPr/>
        </p:nvSpPr>
        <p:spPr>
          <a:xfrm>
            <a:off x="852055" y="3177955"/>
            <a:ext cx="10155382" cy="1830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asis MT Pro" panose="02040504050005020304" pitchFamily="18" charset="0"/>
              </a:rPr>
              <a:t>LOSS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- Local Outreach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Suicide Survivors 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asis MT Pro" panose="02040504050005020304" pitchFamily="18" charset="0"/>
              </a:rPr>
              <a:t>DOSS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asis MT Pro" panose="020405040500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– Drug Overdose Survivor Support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901024-9A15-E731-3315-B90F62822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52" y="799957"/>
            <a:ext cx="3466667" cy="18285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AFDA63-D759-14D3-5965-72D9B3BB7F7C}"/>
              </a:ext>
            </a:extLst>
          </p:cNvPr>
          <p:cNvSpPr txBox="1"/>
          <p:nvPr/>
        </p:nvSpPr>
        <p:spPr>
          <a:xfrm>
            <a:off x="3444586" y="1114079"/>
            <a:ext cx="60994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Butler County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0099"/>
                </a:solidFill>
                <a:latin typeface="Amasis MT Pro Black" panose="02040A04050005020304" pitchFamily="18" charset="0"/>
                <a:ea typeface="+mj-ea"/>
                <a:cs typeface="+mj-cs"/>
              </a:rPr>
              <a:t>LOSS/DOSS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1800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Survivor Support</a:t>
            </a:r>
          </a:p>
        </p:txBody>
      </p:sp>
    </p:spTree>
    <p:extLst>
      <p:ext uri="{BB962C8B-B14F-4D97-AF65-F5344CB8AC3E}">
        <p14:creationId xmlns:p14="http://schemas.microsoft.com/office/powerpoint/2010/main" val="1019286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7FE22-E68F-43E4-91D2-2BFC8DE8C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Grief Support Group Facilitator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B9C5D-2F39-4A25-ABBC-0945A47B0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Individuals must have previous facilitation experience and attend a 2-day grief support facilitator training to volunteer as a grief support group facilitator. (no current training taking place right now) </a:t>
            </a:r>
          </a:p>
          <a:p>
            <a:r>
              <a:rPr lang="en-US" dirty="0"/>
              <a:t>Must commit to regularly facilitate the monthly support group. </a:t>
            </a:r>
          </a:p>
          <a:p>
            <a:r>
              <a:rPr lang="en-US" dirty="0"/>
              <a:t>Must be reliable, compassionate, and a good listener. </a:t>
            </a:r>
          </a:p>
          <a:p>
            <a:r>
              <a:rPr lang="en-US" dirty="0"/>
              <a:t>Having experienced a loss to suicide or unintentional drug overdose or grief-informed counseling experience would be beneficial as the facilitator of a grief support group specific for suicide or unintentional overdose loss.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9778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Volunteers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42751"/>
            <a:ext cx="9121574" cy="3880773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All volunteers are part of the LOSS/DOSS team and will be required to attend some meetings/events for:</a:t>
            </a:r>
          </a:p>
          <a:p>
            <a:endParaRPr lang="en-US" sz="2400" dirty="0"/>
          </a:p>
          <a:p>
            <a:pPr lvl="1"/>
            <a:r>
              <a:rPr lang="en-US" sz="2000" dirty="0"/>
              <a:t>Networking</a:t>
            </a:r>
          </a:p>
          <a:p>
            <a:pPr lvl="1"/>
            <a:r>
              <a:rPr lang="en-US" sz="2000" dirty="0"/>
              <a:t>Support</a:t>
            </a:r>
          </a:p>
          <a:p>
            <a:pPr lvl="1"/>
            <a:r>
              <a:rPr lang="en-US" sz="2000" dirty="0"/>
              <a:t>Self Care</a:t>
            </a:r>
          </a:p>
          <a:p>
            <a:pPr lvl="1"/>
            <a:r>
              <a:rPr lang="en-US" sz="2000" dirty="0"/>
              <a:t>Ongoing training</a:t>
            </a:r>
          </a:p>
          <a:p>
            <a:pPr lvl="1"/>
            <a:endParaRPr lang="en-US" sz="2000" dirty="0"/>
          </a:p>
          <a:p>
            <a:r>
              <a:rPr lang="en-US" sz="2400" dirty="0"/>
              <a:t>Number and type of meetings will be determined by volunteer duties; monthly or quarterly.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971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69" y="92491"/>
            <a:ext cx="8596668" cy="651641"/>
          </a:xfrm>
        </p:spPr>
        <p:txBody>
          <a:bodyPr>
            <a:normAutofit/>
          </a:bodyPr>
          <a:lstStyle/>
          <a:p>
            <a:r>
              <a:rPr lang="en-US" dirty="0"/>
              <a:t>Next Steps: Requirements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750922" y="1286636"/>
            <a:ext cx="8965324" cy="5190009"/>
          </a:xfrm>
        </p:spPr>
        <p:txBody>
          <a:bodyPr>
            <a:normAutofit/>
          </a:bodyPr>
          <a:lstStyle/>
          <a:p>
            <a:pPr lvl="1"/>
            <a:r>
              <a:rPr lang="en-US" sz="2400" b="1" dirty="0"/>
              <a:t>Application – Return ASAP</a:t>
            </a:r>
          </a:p>
          <a:p>
            <a:pPr lvl="1"/>
            <a:r>
              <a:rPr lang="en-US" sz="2400" b="1" dirty="0"/>
              <a:t>Interview – Take place during September</a:t>
            </a:r>
          </a:p>
          <a:p>
            <a:pPr lvl="1"/>
            <a:r>
              <a:rPr lang="en-US" sz="2400" b="1" dirty="0"/>
              <a:t>Background check after interview </a:t>
            </a:r>
          </a:p>
          <a:p>
            <a:pPr lvl="1"/>
            <a:r>
              <a:rPr lang="en-US" sz="2400" b="1" dirty="0"/>
              <a:t>Psychological First Aid completed before initial training (if interested in being Scene Response or Survivor Follow-up Support Team Member)</a:t>
            </a:r>
          </a:p>
          <a:p>
            <a:pPr lvl="1"/>
            <a:endParaRPr lang="en-US" sz="1800" b="1" dirty="0"/>
          </a:p>
          <a:p>
            <a:pPr marL="1828800" lvl="4" indent="0">
              <a:buNone/>
            </a:pPr>
            <a:endParaRPr lang="en-US" sz="1600" dirty="0"/>
          </a:p>
          <a:p>
            <a:pPr lvl="3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836630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4022" y="1062680"/>
            <a:ext cx="80473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002060"/>
                </a:solidFill>
              </a:rPr>
              <a:t>Application/Interviews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4636" y="2481944"/>
            <a:ext cx="92210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	For those interested, return your application ASAP to </a:t>
            </a:r>
            <a:r>
              <a:rPr lang="en-US" sz="2400" dirty="0">
                <a:hlinkClick r:id="rId2"/>
              </a:rPr>
              <a:t>jmaclean@envisionpartnerships.com</a:t>
            </a:r>
            <a:endParaRPr lang="en-US" sz="2400" dirty="0"/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Interviews will take place during September</a:t>
            </a:r>
          </a:p>
          <a:p>
            <a:pPr algn="ctr"/>
            <a:r>
              <a:rPr lang="en-US" sz="2400" dirty="0"/>
              <a:t>Next volunteer training Saturday 9/26/26 9am-4pm  </a:t>
            </a:r>
          </a:p>
          <a:p>
            <a:endParaRPr lang="en-US" sz="2400" dirty="0"/>
          </a:p>
          <a:p>
            <a:r>
              <a:rPr lang="en-US" sz="2400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4388216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9947" y="1172500"/>
            <a:ext cx="7766936" cy="1551449"/>
          </a:xfrm>
        </p:spPr>
        <p:txBody>
          <a:bodyPr>
            <a:normAutofit/>
          </a:bodyPr>
          <a:lstStyle/>
          <a:p>
            <a:r>
              <a:rPr lang="en-US" dirty="0"/>
              <a:t>THANK YOU!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D55452-4B20-4D65-AAAE-0712A7799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2318" y="2078450"/>
            <a:ext cx="8666667" cy="45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65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69" y="92491"/>
            <a:ext cx="8596668" cy="651641"/>
          </a:xfrm>
        </p:spPr>
        <p:txBody>
          <a:bodyPr>
            <a:normAutofit/>
          </a:bodyPr>
          <a:lstStyle/>
          <a:p>
            <a:r>
              <a:rPr lang="en-US" dirty="0"/>
              <a:t>Who We Are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367861" y="1549666"/>
            <a:ext cx="10402808" cy="50623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PROGRAM HISTORY &amp; GROWTH</a:t>
            </a:r>
            <a:endParaRPr lang="en-US" sz="900" b="1" dirty="0"/>
          </a:p>
          <a:p>
            <a:pPr marL="0" indent="0">
              <a:buNone/>
            </a:pPr>
            <a:br>
              <a:rPr lang="en-US" sz="900" b="1" dirty="0"/>
            </a:br>
            <a:r>
              <a:rPr lang="en-US" sz="2000" b="1" dirty="0"/>
              <a:t>* Discussion began in 2021 by exploring the needs and opportunities.</a:t>
            </a:r>
          </a:p>
          <a:p>
            <a:pPr marL="0" indent="0">
              <a:buNone/>
            </a:pPr>
            <a:r>
              <a:rPr lang="en-US" sz="2000" b="1" dirty="0"/>
              <a:t>* Formed a committee through the Suicide Prevention Coalition in 2022.</a:t>
            </a:r>
          </a:p>
          <a:p>
            <a:pPr marL="0" indent="0">
              <a:buNone/>
            </a:pPr>
            <a:r>
              <a:rPr lang="en-US" sz="2000" b="1" dirty="0"/>
              <a:t>* Through committee discussion, decided to add the DOSS team model.</a:t>
            </a:r>
          </a:p>
          <a:p>
            <a:pPr marL="0" indent="0">
              <a:buNone/>
            </a:pPr>
            <a:r>
              <a:rPr lang="en-US" sz="2000" b="1" dirty="0"/>
              <a:t>* Met with Chief Robert Chabali at Fairfield Township Police Dept.</a:t>
            </a:r>
          </a:p>
          <a:p>
            <a:pPr marL="0" indent="0">
              <a:buNone/>
            </a:pPr>
            <a:r>
              <a:rPr lang="en-US" sz="2000" b="1" dirty="0"/>
              <a:t>* Participated in LOSS/DOSS training provided by Suicide Postvention Consulting.</a:t>
            </a:r>
          </a:p>
          <a:p>
            <a:pPr marL="0" indent="0">
              <a:buNone/>
            </a:pPr>
            <a:r>
              <a:rPr lang="en-US" sz="2000" b="1" dirty="0"/>
              <a:t>* Began exploring procedures and processes.</a:t>
            </a:r>
          </a:p>
        </p:txBody>
      </p:sp>
    </p:spTree>
    <p:extLst>
      <p:ext uri="{BB962C8B-B14F-4D97-AF65-F5344CB8AC3E}">
        <p14:creationId xmlns:p14="http://schemas.microsoft.com/office/powerpoint/2010/main" val="1130244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748F1-84EE-4453-8649-4522781E7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80160"/>
            <a:ext cx="9535070" cy="4761202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* Received grant Ohio Suicide Prevention Foundation and funds from Corn Stand Jam.</a:t>
            </a:r>
          </a:p>
          <a:p>
            <a:pPr marL="0" indent="0">
              <a:buNone/>
            </a:pPr>
            <a:r>
              <a:rPr lang="en-US" b="1" dirty="0"/>
              <a:t>* Developed Logo and marketing materials.</a:t>
            </a:r>
          </a:p>
          <a:p>
            <a:pPr marL="0" indent="0">
              <a:buNone/>
            </a:pPr>
            <a:r>
              <a:rPr lang="en-US" b="1" dirty="0"/>
              <a:t>* Began recruiting volunteers.</a:t>
            </a:r>
          </a:p>
          <a:p>
            <a:pPr marL="0" indent="0">
              <a:buNone/>
            </a:pPr>
            <a:r>
              <a:rPr lang="en-US" b="1" dirty="0"/>
              <a:t>* First Volunteer Information Session Aug. 2, 2023</a:t>
            </a:r>
          </a:p>
          <a:p>
            <a:pPr marL="0" indent="0">
              <a:buNone/>
            </a:pPr>
            <a:r>
              <a:rPr lang="en-US" b="1" dirty="0"/>
              <a:t>* LOSS was the focus of Walk to Remember. Fundraising and Speaker.</a:t>
            </a:r>
          </a:p>
          <a:p>
            <a:pPr marL="0" indent="0">
              <a:buNone/>
            </a:pPr>
            <a:r>
              <a:rPr lang="en-US" b="1" dirty="0"/>
              <a:t>* Began Application and Interviewing Process.</a:t>
            </a:r>
          </a:p>
          <a:p>
            <a:pPr marL="0" indent="0">
              <a:buNone/>
            </a:pPr>
            <a:r>
              <a:rPr lang="en-US" b="1" dirty="0"/>
              <a:t>* Hired LOSS/DOSS Team Coordinator, Feb 2024.</a:t>
            </a:r>
          </a:p>
          <a:p>
            <a:pPr marL="0" indent="0">
              <a:buNone/>
            </a:pPr>
            <a:r>
              <a:rPr lang="en-US" b="1" dirty="0"/>
              <a:t>* Initial Volunteer Trainings took place late Feb., early Mar. &amp; May 2024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/>
              <a:t>Promote &amp; offer Butler County Suicide/Drug Overdose Loss Support Group beginning June 2024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/>
              <a:t>Scene Response Pilot began July 2024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914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69" y="92491"/>
            <a:ext cx="8596668" cy="651641"/>
          </a:xfrm>
        </p:spPr>
        <p:txBody>
          <a:bodyPr>
            <a:normAutofit fontScale="90000"/>
          </a:bodyPr>
          <a:lstStyle/>
          <a:p>
            <a:r>
              <a:rPr lang="en-US" dirty="0"/>
              <a:t>Impact of Suicide: Suicide at a National Level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03" y="870256"/>
            <a:ext cx="8487511" cy="496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314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69" y="191643"/>
            <a:ext cx="9429414" cy="1020212"/>
          </a:xfrm>
        </p:spPr>
        <p:txBody>
          <a:bodyPr>
            <a:normAutofit fontScale="90000"/>
          </a:bodyPr>
          <a:lstStyle/>
          <a:p>
            <a:r>
              <a:rPr lang="en-US" dirty="0"/>
              <a:t>Impact of Suicide and Drug Overdoses at a Local Level: Butler County through 5/13/26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707248-9573-426C-8DA5-D2362BA5D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38" y="2271562"/>
            <a:ext cx="10434958" cy="355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821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4">
            <a:extLst>
              <a:ext uri="{FF2B5EF4-FFF2-40B4-BE49-F238E27FC236}">
                <a16:creationId xmlns:a16="http://schemas.microsoft.com/office/drawing/2014/main" id="{91A2DE34-7068-0443-A5B3-22876BED14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646" y="133438"/>
            <a:ext cx="8594317" cy="6863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Box 2">
            <a:extLst>
              <a:ext uri="{FF2B5EF4-FFF2-40B4-BE49-F238E27FC236}">
                <a16:creationId xmlns:a16="http://schemas.microsoft.com/office/drawing/2014/main" id="{3D6CDE19-B38D-0F47-98A5-13DEEC7C4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0" y="6410138"/>
            <a:ext cx="5486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30000"/>
              </a:spcBef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https://</a:t>
            </a:r>
            <a:r>
              <a:rPr lang="en-US" altLang="en-US" sz="1200" err="1">
                <a:solidFill>
                  <a:srgbClr val="000000"/>
                </a:solidFill>
                <a:latin typeface="Calibri" panose="020F0502020204030204" pitchFamily="34" charset="0"/>
              </a:rPr>
              <a:t>onlinelibrary.wiley.com</a:t>
            </a: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/</a:t>
            </a:r>
            <a:r>
              <a:rPr lang="en-US" altLang="en-US" sz="1200" err="1">
                <a:solidFill>
                  <a:srgbClr val="000000"/>
                </a:solidFill>
                <a:latin typeface="Calibri" panose="020F0502020204030204" pitchFamily="34" charset="0"/>
              </a:rPr>
              <a:t>doi</a:t>
            </a: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/pdf/10.1111/sltb.12450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C237F6-913C-422B-B2A2-CFCA380326D2}"/>
              </a:ext>
            </a:extLst>
          </p:cNvPr>
          <p:cNvSpPr txBox="1"/>
          <p:nvPr/>
        </p:nvSpPr>
        <p:spPr>
          <a:xfrm>
            <a:off x="11611897" y="6292645"/>
            <a:ext cx="412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7F907F3-4E8E-4328-9CEB-80FC3B67D07A}" type="slidenum">
              <a:rPr lang="en-US" smtClean="0"/>
              <a:t>7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6517ABA-4451-B9FE-2656-82FB5DB86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192795"/>
            <a:ext cx="9501187" cy="1325563"/>
          </a:xfrm>
        </p:spPr>
        <p:txBody>
          <a:bodyPr/>
          <a:lstStyle/>
          <a:p>
            <a:r>
              <a:rPr lang="en-US" b="1" dirty="0"/>
              <a:t>IMPACT OF SUICIDE</a:t>
            </a:r>
          </a:p>
        </p:txBody>
      </p:sp>
    </p:spTree>
    <p:extLst>
      <p:ext uri="{BB962C8B-B14F-4D97-AF65-F5344CB8AC3E}">
        <p14:creationId xmlns:p14="http://schemas.microsoft.com/office/powerpoint/2010/main" val="2068912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063A6-5571-D4ED-197B-FAB2E01DC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5386939"/>
          </a:xfrm>
        </p:spPr>
        <p:txBody>
          <a:bodyPr>
            <a:normAutofit/>
          </a:bodyPr>
          <a:lstStyle/>
          <a:p>
            <a:r>
              <a:rPr lang="en-US" dirty="0"/>
              <a:t>LOSS/DOSS Overview Video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		 </a:t>
            </a:r>
            <a:r>
              <a:rPr lang="en-US" dirty="0">
                <a:hlinkClick r:id="rId2"/>
              </a:rPr>
              <a:t>LOSS Teams (youtube.com)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542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xclamation mark on a yellow background">
            <a:extLst>
              <a:ext uri="{FF2B5EF4-FFF2-40B4-BE49-F238E27FC236}">
                <a16:creationId xmlns:a16="http://schemas.microsoft.com/office/drawing/2014/main" id="{1EC410B6-08A3-5721-F6FF-7220AAE692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524" r="25214" b="1993"/>
          <a:stretch/>
        </p:blipFill>
        <p:spPr>
          <a:xfrm>
            <a:off x="20" y="10"/>
            <a:ext cx="2734036" cy="6867719"/>
          </a:xfrm>
          <a:custGeom>
            <a:avLst/>
            <a:gdLst/>
            <a:ahLst/>
            <a:cxnLst/>
            <a:rect l="l" t="t" r="r" b="b"/>
            <a:pathLst>
              <a:path w="2734056" h="6858000">
                <a:moveTo>
                  <a:pt x="0" y="0"/>
                </a:moveTo>
                <a:lnTo>
                  <a:pt x="1674254" y="0"/>
                </a:lnTo>
                <a:lnTo>
                  <a:pt x="2734056" y="6850199"/>
                </a:lnTo>
                <a:lnTo>
                  <a:pt x="2734056" y="6858000"/>
                </a:lnTo>
                <a:lnTo>
                  <a:pt x="461457" y="6858000"/>
                </a:lnTo>
                <a:lnTo>
                  <a:pt x="0" y="4134118"/>
                </a:ln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55D7D61-4244-8DDC-C11B-95B07A4168DE}"/>
              </a:ext>
            </a:extLst>
          </p:cNvPr>
          <p:cNvSpPr txBox="1"/>
          <p:nvPr/>
        </p:nvSpPr>
        <p:spPr>
          <a:xfrm>
            <a:off x="2870118" y="2148243"/>
            <a:ext cx="6424440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are volunteers trained to provide resources, healing support and hope to those grieving a loss through suicide or drug overdose, beginning at the time of bereavement and continuing through follow-up support.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8C3FB0-C86C-46CE-CC08-2996BA3E7C4B}"/>
              </a:ext>
            </a:extLst>
          </p:cNvPr>
          <p:cNvSpPr txBox="1"/>
          <p:nvPr/>
        </p:nvSpPr>
        <p:spPr>
          <a:xfrm>
            <a:off x="2514600" y="962891"/>
            <a:ext cx="2688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What We Do</a:t>
            </a:r>
          </a:p>
        </p:txBody>
      </p:sp>
    </p:spTree>
    <p:extLst>
      <p:ext uri="{BB962C8B-B14F-4D97-AF65-F5344CB8AC3E}">
        <p14:creationId xmlns:p14="http://schemas.microsoft.com/office/powerpoint/2010/main" val="310412658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18660</TotalTime>
  <Words>1825</Words>
  <Application>Microsoft Office PowerPoint</Application>
  <PresentationFormat>Widescreen</PresentationFormat>
  <Paragraphs>201</Paragraphs>
  <Slides>24</Slides>
  <Notes>12</Notes>
  <HiddenSlides>1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Amasis MT Pro</vt:lpstr>
      <vt:lpstr>Amasis MT Pro Black</vt:lpstr>
      <vt:lpstr>Arial</vt:lpstr>
      <vt:lpstr>Calibri</vt:lpstr>
      <vt:lpstr>Calibri Light</vt:lpstr>
      <vt:lpstr>Helvetica Neue</vt:lpstr>
      <vt:lpstr>Tahoma</vt:lpstr>
      <vt:lpstr>Trebuchet MS</vt:lpstr>
      <vt:lpstr>Wingdings</vt:lpstr>
      <vt:lpstr>Wingdings 3</vt:lpstr>
      <vt:lpstr>Custom Design</vt:lpstr>
      <vt:lpstr>Facet</vt:lpstr>
      <vt:lpstr>PowerPoint Presentation</vt:lpstr>
      <vt:lpstr>PowerPoint Presentation</vt:lpstr>
      <vt:lpstr>Who We Are</vt:lpstr>
      <vt:lpstr>PowerPoint Presentation</vt:lpstr>
      <vt:lpstr>Impact of Suicide: Suicide at a National Level</vt:lpstr>
      <vt:lpstr>Impact of Suicide and Drug Overdoses at a Local Level: Butler County through 5/13/26</vt:lpstr>
      <vt:lpstr>IMPACT OF SUICIDE</vt:lpstr>
      <vt:lpstr>LOSS/DOSS Overview Video       LOSS Teams (youtube.com)  </vt:lpstr>
      <vt:lpstr>PowerPoint Presentation</vt:lpstr>
      <vt:lpstr>LONG TERM LOSS/DOSS Goals</vt:lpstr>
      <vt:lpstr>PowerPoint Presentation</vt:lpstr>
      <vt:lpstr>Benefits</vt:lpstr>
      <vt:lpstr>Volunteer Opportunities </vt:lpstr>
      <vt:lpstr>Scene Activation Team Member</vt:lpstr>
      <vt:lpstr>Scene Response Team Member</vt:lpstr>
      <vt:lpstr>Survivor Follow Up Support Team Member</vt:lpstr>
      <vt:lpstr>Survivor Follow Up Support Team Member</vt:lpstr>
      <vt:lpstr>Community Events Team Member</vt:lpstr>
      <vt:lpstr>Administrative Support or Fundraising Team Member</vt:lpstr>
      <vt:lpstr>Grief Support Group Facilitator</vt:lpstr>
      <vt:lpstr>Volunteers</vt:lpstr>
      <vt:lpstr>Next Steps: Requirements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Robbie Graham</dc:creator>
  <cp:lastModifiedBy>Jennifer MacLean</cp:lastModifiedBy>
  <cp:revision>217</cp:revision>
  <dcterms:created xsi:type="dcterms:W3CDTF">2017-12-19T18:42:25Z</dcterms:created>
  <dcterms:modified xsi:type="dcterms:W3CDTF">2026-08-13T14:52:09Z</dcterms:modified>
</cp:coreProperties>
</file>