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6677" r:id="rId1"/>
    <p:sldMasterId id="2147486735" r:id="rId2"/>
  </p:sldMasterIdLst>
  <p:notesMasterIdLst>
    <p:notesMasterId r:id="rId28"/>
  </p:notesMasterIdLst>
  <p:sldIdLst>
    <p:sldId id="266" r:id="rId3"/>
    <p:sldId id="286" r:id="rId4"/>
    <p:sldId id="323" r:id="rId5"/>
    <p:sldId id="334" r:id="rId6"/>
    <p:sldId id="335" r:id="rId7"/>
    <p:sldId id="333" r:id="rId8"/>
    <p:sldId id="300" r:id="rId9"/>
    <p:sldId id="457" r:id="rId10"/>
    <p:sldId id="456" r:id="rId11"/>
    <p:sldId id="458" r:id="rId12"/>
    <p:sldId id="324" r:id="rId13"/>
    <p:sldId id="459" r:id="rId14"/>
    <p:sldId id="326" r:id="rId15"/>
    <p:sldId id="322" r:id="rId16"/>
    <p:sldId id="327" r:id="rId17"/>
    <p:sldId id="461" r:id="rId18"/>
    <p:sldId id="463" r:id="rId19"/>
    <p:sldId id="464" r:id="rId20"/>
    <p:sldId id="465" r:id="rId21"/>
    <p:sldId id="466" r:id="rId22"/>
    <p:sldId id="467" r:id="rId23"/>
    <p:sldId id="329" r:id="rId24"/>
    <p:sldId id="317" r:id="rId25"/>
    <p:sldId id="460" r:id="rId26"/>
    <p:sldId id="31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D61B04-E572-4D86-A7BC-AA1CDE561322}">
          <p14:sldIdLst>
            <p14:sldId id="266"/>
            <p14:sldId id="286"/>
            <p14:sldId id="323"/>
            <p14:sldId id="334"/>
            <p14:sldId id="335"/>
            <p14:sldId id="333"/>
            <p14:sldId id="300"/>
            <p14:sldId id="457"/>
            <p14:sldId id="456"/>
            <p14:sldId id="458"/>
            <p14:sldId id="324"/>
            <p14:sldId id="459"/>
            <p14:sldId id="326"/>
            <p14:sldId id="322"/>
            <p14:sldId id="327"/>
            <p14:sldId id="461"/>
            <p14:sldId id="463"/>
            <p14:sldId id="464"/>
            <p14:sldId id="465"/>
            <p14:sldId id="466"/>
            <p14:sldId id="467"/>
            <p14:sldId id="329"/>
            <p14:sldId id="317"/>
            <p14:sldId id="460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00" userDrawn="1">
          <p15:clr>
            <a:srgbClr val="A4A3A4"/>
          </p15:clr>
        </p15:guide>
        <p15:guide id="2" pos="5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7D40"/>
    <a:srgbClr val="F4DEC0"/>
    <a:srgbClr val="B15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27" autoAdjust="0"/>
    <p:restoredTop sz="86392" autoAdjust="0"/>
  </p:normalViewPr>
  <p:slideViewPr>
    <p:cSldViewPr snapToGrid="0">
      <p:cViewPr varScale="1">
        <p:scale>
          <a:sx n="99" d="100"/>
          <a:sy n="99" d="100"/>
        </p:scale>
        <p:origin x="1170" y="78"/>
      </p:cViewPr>
      <p:guideLst>
        <p:guide orient="horz" pos="2400"/>
        <p:guide pos="5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FF540-456D-43F4-A7E9-C8E8FEE738EC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8557F-6455-4881-8C16-D3F81E731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61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3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26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19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344F244-3379-CC46-B1F7-53251B70F1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6450" y="1216025"/>
            <a:ext cx="5837238" cy="32829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B3A3C02-3031-F64E-A7B9-573BE8625D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https://onlinelibrary.wiley.com/doi/pdf/10.1111/sltb.12450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50525B9-4C01-A94D-8471-59BD26C42E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3875" indent="-297644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0577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66807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43038" indent="-23811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19269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499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71730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47961" indent="-238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1099D0F-5540-4F48-BA2D-B44B61C4BF1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920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73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Volunteering allows you to connect to your community and make it a better place. Even helping out with the smallest tasks can make a real difference to the lives of survivors of suicide loss. And volunteering is a two-way street: It can benefit you and your family as much as the cause you choose to help. Dedicating your time as a volunteer helps you make new friends, expand your network, and boost your social skills.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helps counteract the effects of stress, anger, and anxiety.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social contact aspect of helping and working with others can have a profound effect on your overall psychological well-being. Nothing relieves stress better than a meaningful connection to another person. 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combats depression.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keeps you in regular contact with others and helps you develop a solid support system, which in turn protects you against depression. 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makes you happy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By measuring hormones and brain activity, researchers have discovered that being helpful to others delivers immense pleasure. Human beings are hard-wired to give to others. The more we give, the happier we feel.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increases self-confidence.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You are doing good for others and the community, which provides a natural sense of accomplishment. Your role as a volunteer can also give you a sense of pride and identity. And the better you feel about yourself, the more likely you are to have a positive view of your life and future goals.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Just because volunteer work is unpaid does not mean the skills you learn are basic. Many of our volunteering opportunities provide extensive training. For example, our 1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responder program and companion program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can also help you build upon skills you already have and use them to benefit the greater community. For instance, if you hold a successful sales position, you raise awareness for Franklin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County LOSS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volunteer advocate, while further developing and improving your public speaking, communication, and marketing skills.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Volunteering is a fun and easy way to explore your interests and passions. Doing volunteer work you find meaningful and interesting can be a relaxing, energizing escape from your day-to-day routine of work, school, or family commitments. Volunteering also provides you with renewed creativity, motivation, and vision that can carry over into your personal and professional life. 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74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38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2700" dirty="0"/>
            </a:br>
            <a:br>
              <a:rPr lang="en-US" sz="1600" dirty="0"/>
            </a:b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3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Opportunities to support include staffing events such as:	</a:t>
            </a:r>
          </a:p>
          <a:p>
            <a:pPr lvl="4"/>
            <a:r>
              <a:rPr lang="en-US" sz="1600" dirty="0"/>
              <a:t>International Survivor of Suicide LOSS day</a:t>
            </a:r>
          </a:p>
          <a:p>
            <a:pPr lvl="4"/>
            <a:r>
              <a:rPr lang="en-US" sz="1600" dirty="0"/>
              <a:t>Annual Out of the Darkness Walk</a:t>
            </a:r>
          </a:p>
          <a:p>
            <a:pPr lvl="4"/>
            <a:r>
              <a:rPr lang="en-US" sz="1600" dirty="0"/>
              <a:t>Various other event opportunities including mental health fairs,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54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8557F-6455-4881-8C16-D3F81E731C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2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7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3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05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68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29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7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19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28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2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12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5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43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38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96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868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43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7652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84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24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8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8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8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04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3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6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78" r:id="rId1"/>
    <p:sldLayoutId id="2147486679" r:id="rId2"/>
    <p:sldLayoutId id="2147486680" r:id="rId3"/>
    <p:sldLayoutId id="2147486681" r:id="rId4"/>
    <p:sldLayoutId id="2147486682" r:id="rId5"/>
    <p:sldLayoutId id="2147486683" r:id="rId6"/>
    <p:sldLayoutId id="2147486684" r:id="rId7"/>
    <p:sldLayoutId id="2147486685" r:id="rId8"/>
    <p:sldLayoutId id="2147486686" r:id="rId9"/>
    <p:sldLayoutId id="2147486687" r:id="rId10"/>
    <p:sldLayoutId id="2147486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A013-AC51-4EE0-B7A2-446BC017CD15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815308-079D-4DC3-87FC-C5C8A7AAE5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7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36" r:id="rId1"/>
    <p:sldLayoutId id="2147486737" r:id="rId2"/>
    <p:sldLayoutId id="2147486738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47" r:id="rId12"/>
    <p:sldLayoutId id="2147486748" r:id="rId13"/>
    <p:sldLayoutId id="2147486749" r:id="rId14"/>
    <p:sldLayoutId id="2147486750" r:id="rId15"/>
    <p:sldLayoutId id="2147486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5KRPGces5Q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jmaclean@envisionpartnerships.com" TargetMode="Externa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5542" y="813396"/>
            <a:ext cx="4512989" cy="2227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  <a:r>
              <a:rPr lang="en-US" sz="4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  <p:pic>
        <p:nvPicPr>
          <p:cNvPr id="3" name="Picture 2" descr="A blue and yellow logo&#10;&#10;Description automatically generated">
            <a:extLst>
              <a:ext uri="{FF2B5EF4-FFF2-40B4-BE49-F238E27FC236}">
                <a16:creationId xmlns:a16="http://schemas.microsoft.com/office/drawing/2014/main" id="{DCA5F9C6-CE6E-F905-8D98-1D21FC26F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5" y="1049618"/>
            <a:ext cx="4356854" cy="4160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81725" y="2837329"/>
            <a:ext cx="4512988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solidFill>
                  <a:srgbClr val="FFFFFF"/>
                </a:solidFill>
              </a:rPr>
              <a:t>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782C2-3D4C-9F9A-8322-6EC5A854E594}"/>
              </a:ext>
            </a:extLst>
          </p:cNvPr>
          <p:cNvSpPr txBox="1"/>
          <p:nvPr/>
        </p:nvSpPr>
        <p:spPr>
          <a:xfrm>
            <a:off x="5993937" y="4225528"/>
            <a:ext cx="50595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Sponsored by:</a:t>
            </a:r>
          </a:p>
          <a:p>
            <a:r>
              <a:rPr lang="en-US" sz="2000" dirty="0"/>
              <a:t>Envision Partnerships</a:t>
            </a:r>
          </a:p>
          <a:p>
            <a:r>
              <a:rPr lang="en-US" sz="2000" dirty="0"/>
              <a:t>Butler County Suicide Prevention Coalition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7BDCEC-C8AF-0DF4-27EA-311ADE51FC2B}"/>
              </a:ext>
            </a:extLst>
          </p:cNvPr>
          <p:cNvSpPr txBox="1"/>
          <p:nvPr/>
        </p:nvSpPr>
        <p:spPr>
          <a:xfrm>
            <a:off x="5960448" y="3244334"/>
            <a:ext cx="45363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Volunteer Information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2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63A6-5571-D4ED-197B-FAB2E01DC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86939"/>
          </a:xfrm>
        </p:spPr>
        <p:txBody>
          <a:bodyPr>
            <a:normAutofit/>
          </a:bodyPr>
          <a:lstStyle/>
          <a:p>
            <a:r>
              <a:rPr lang="en-US" dirty="0"/>
              <a:t>LOSS/DOSS Overview Video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	 </a:t>
            </a:r>
            <a:r>
              <a:rPr lang="en-US" dirty="0">
                <a:hlinkClick r:id="rId2"/>
              </a:rPr>
              <a:t>LOSS Teams (youtube.com)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42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xclamation mark on a yellow background">
            <a:extLst>
              <a:ext uri="{FF2B5EF4-FFF2-40B4-BE49-F238E27FC236}">
                <a16:creationId xmlns:a16="http://schemas.microsoft.com/office/drawing/2014/main" id="{1EC410B6-08A3-5721-F6FF-7220AAE69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24" r="25214" b="1993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5D7D61-4244-8DDC-C11B-95B07A4168DE}"/>
              </a:ext>
            </a:extLst>
          </p:cNvPr>
          <p:cNvSpPr txBox="1"/>
          <p:nvPr/>
        </p:nvSpPr>
        <p:spPr>
          <a:xfrm>
            <a:off x="2870118" y="2148243"/>
            <a:ext cx="642444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volunteers trained to provide resources, healing support and hope to those grieving a loss through suicide or drug overdose, beginning at the time of bereavement and continuing through follow-up support.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8C3FB0-C86C-46CE-CC08-2996BA3E7C4B}"/>
              </a:ext>
            </a:extLst>
          </p:cNvPr>
          <p:cNvSpPr txBox="1"/>
          <p:nvPr/>
        </p:nvSpPr>
        <p:spPr>
          <a:xfrm>
            <a:off x="2514600" y="962891"/>
            <a:ext cx="2688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What We Do</a:t>
            </a:r>
          </a:p>
        </p:txBody>
      </p:sp>
    </p:spTree>
    <p:extLst>
      <p:ext uri="{BB962C8B-B14F-4D97-AF65-F5344CB8AC3E}">
        <p14:creationId xmlns:p14="http://schemas.microsoft.com/office/powerpoint/2010/main" val="310412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LONG TERM LOSS/DOSS Goals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56976" y="892102"/>
            <a:ext cx="8965324" cy="5190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/>
          </a:p>
          <a:p>
            <a:pPr lvl="1"/>
            <a:r>
              <a:rPr lang="en-US" sz="2000" b="1" dirty="0"/>
              <a:t>Respond</a:t>
            </a:r>
            <a:r>
              <a:rPr lang="en-US" sz="2000" dirty="0"/>
              <a:t> to the scene of a suicide or overdose death in Butler County with a two person team of volunteers.</a:t>
            </a:r>
          </a:p>
          <a:p>
            <a:pPr lvl="1"/>
            <a:r>
              <a:rPr lang="en-US" sz="2000" b="1" dirty="0"/>
              <a:t>Follow-up</a:t>
            </a:r>
            <a:r>
              <a:rPr lang="en-US" sz="2000" dirty="0"/>
              <a:t> with the newly bereaved as appropriate.</a:t>
            </a:r>
          </a:p>
          <a:p>
            <a:pPr lvl="1"/>
            <a:r>
              <a:rPr lang="en-US" sz="2000" b="1" dirty="0"/>
              <a:t>Acknowledge </a:t>
            </a:r>
            <a:r>
              <a:rPr lang="en-US" sz="2000" dirty="0"/>
              <a:t>their pain by listening, holding a hand, and creating a safe environment for sharing and healing.</a:t>
            </a:r>
          </a:p>
          <a:p>
            <a:pPr lvl="1"/>
            <a:r>
              <a:rPr lang="en-US" sz="2000" b="1" dirty="0"/>
              <a:t>Equip</a:t>
            </a:r>
            <a:r>
              <a:rPr lang="en-US" sz="2000" dirty="0"/>
              <a:t> volunteers and community leaders with knowledge about how to serve the bereaved.</a:t>
            </a:r>
          </a:p>
          <a:p>
            <a:pPr lvl="1"/>
            <a:r>
              <a:rPr lang="en-US" sz="2000" b="1" dirty="0"/>
              <a:t>Collaborate</a:t>
            </a:r>
            <a:r>
              <a:rPr lang="en-US" sz="2000" dirty="0"/>
              <a:t> with organizations throughout the community to decrease stigma and provide resources. </a:t>
            </a:r>
          </a:p>
          <a:p>
            <a:pPr lvl="1"/>
            <a:r>
              <a:rPr lang="en-US" sz="2000" b="1" dirty="0"/>
              <a:t>Advocate</a:t>
            </a:r>
            <a:r>
              <a:rPr lang="en-US" sz="2000" dirty="0"/>
              <a:t> through the local community and beyond for suicide and </a:t>
            </a:r>
            <a:r>
              <a:rPr lang="en-US" sz="2000"/>
              <a:t>drug overdose </a:t>
            </a:r>
            <a:r>
              <a:rPr lang="en-US" sz="2000" dirty="0"/>
              <a:t>prevention and postvention awareness. </a:t>
            </a:r>
          </a:p>
          <a:p>
            <a:pPr lvl="1"/>
            <a:r>
              <a:rPr lang="en-US" sz="2000" b="1" dirty="0"/>
              <a:t>Develop</a:t>
            </a:r>
            <a:r>
              <a:rPr lang="en-US" sz="2000" dirty="0"/>
              <a:t> support group for LOSS/DOSS survivors. </a:t>
            </a:r>
          </a:p>
        </p:txBody>
      </p:sp>
    </p:spTree>
    <p:extLst>
      <p:ext uri="{BB962C8B-B14F-4D97-AF65-F5344CB8AC3E}">
        <p14:creationId xmlns:p14="http://schemas.microsoft.com/office/powerpoint/2010/main" val="188303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66625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Volunteers Needed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1622" y="2481944"/>
            <a:ext cx="107503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We are a volunteer dependent organization. </a:t>
            </a:r>
          </a:p>
          <a:p>
            <a:endParaRPr lang="en-US" sz="2400" dirty="0"/>
          </a:p>
          <a:p>
            <a:r>
              <a:rPr lang="en-US" sz="2400" dirty="0"/>
              <a:t>	We need you and the unique skills you bring</a:t>
            </a:r>
          </a:p>
          <a:p>
            <a:r>
              <a:rPr lang="en-US" sz="2400" dirty="0"/>
              <a:t>		 to help us be successful.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4639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Benefits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9727608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400" dirty="0"/>
              <a:t>There are many psychological and physical health benefits to volunteering. Some of the ways you benefit from volunteering are: </a:t>
            </a:r>
          </a:p>
          <a:p>
            <a:pPr lvl="3"/>
            <a:r>
              <a:rPr lang="en-US" sz="2000" dirty="0"/>
              <a:t>Volunteering connects you to others</a:t>
            </a:r>
          </a:p>
          <a:p>
            <a:pPr lvl="3"/>
            <a:r>
              <a:rPr lang="en-US" sz="2000" dirty="0"/>
              <a:t>Volunteering is good for your mind and body</a:t>
            </a:r>
          </a:p>
          <a:p>
            <a:pPr lvl="3"/>
            <a:r>
              <a:rPr lang="en-US" sz="2000" dirty="0"/>
              <a:t>Volunteering can give you a sense of purpose</a:t>
            </a:r>
          </a:p>
          <a:p>
            <a:pPr lvl="3"/>
            <a:r>
              <a:rPr lang="en-US" sz="2000" dirty="0"/>
              <a:t>Volunteering can be healing</a:t>
            </a:r>
          </a:p>
          <a:p>
            <a:pPr lvl="3"/>
            <a:r>
              <a:rPr lang="en-US" sz="2000" dirty="0"/>
              <a:t>Volunteering can advance your career</a:t>
            </a:r>
          </a:p>
          <a:p>
            <a:pPr lvl="3"/>
            <a:r>
              <a:rPr lang="en-US" sz="2000" dirty="0"/>
              <a:t>Volunteering brings fun and fulfillment to your life</a:t>
            </a: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9510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070"/>
          </a:xfrm>
        </p:spPr>
        <p:txBody>
          <a:bodyPr/>
          <a:lstStyle/>
          <a:p>
            <a:r>
              <a:rPr lang="en-US" dirty="0"/>
              <a:t>Volunteer 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2816"/>
            <a:ext cx="8596668" cy="48019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Scene Responder</a:t>
            </a:r>
          </a:p>
          <a:p>
            <a:r>
              <a:rPr lang="en-US" sz="3200" dirty="0"/>
              <a:t>Survivor Follow Up </a:t>
            </a:r>
          </a:p>
          <a:p>
            <a:r>
              <a:rPr lang="en-US" sz="3200" dirty="0"/>
              <a:t>Community Awareness/Education Events</a:t>
            </a:r>
          </a:p>
          <a:p>
            <a:r>
              <a:rPr lang="en-US" sz="3200" dirty="0"/>
              <a:t>Fundraising</a:t>
            </a:r>
          </a:p>
          <a:p>
            <a:r>
              <a:rPr lang="en-US" sz="3200" dirty="0"/>
              <a:t>Administration Support</a:t>
            </a:r>
          </a:p>
          <a:p>
            <a:r>
              <a:rPr lang="en-US" sz="3200" dirty="0"/>
              <a:t>On-Call Team Activation Lead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483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394" y="252565"/>
            <a:ext cx="4149042" cy="651641"/>
          </a:xfrm>
        </p:spPr>
        <p:txBody>
          <a:bodyPr>
            <a:normAutofit/>
          </a:bodyPr>
          <a:lstStyle/>
          <a:p>
            <a:r>
              <a:rPr lang="en-US" dirty="0"/>
              <a:t>Scene Responder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0" y="1021092"/>
            <a:ext cx="10501162" cy="591402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000" b="1" dirty="0"/>
              <a:t>Teams of 2 trained volunteers – one must be a survivor </a:t>
            </a:r>
          </a:p>
          <a:p>
            <a:pPr marL="457200" lvl="1" indent="0">
              <a:buNone/>
            </a:pPr>
            <a:r>
              <a:rPr lang="en-US" sz="2000" b="1" dirty="0"/>
              <a:t>Needs</a:t>
            </a:r>
            <a:r>
              <a:rPr lang="en-US" sz="2000" dirty="0"/>
              <a:t>: Reliable, Good Listener, Empathetic, Strong Communicator, Calm, Comfortable in your recovery, Valid Driver’s License and Auto Insurance.</a:t>
            </a:r>
          </a:p>
          <a:p>
            <a:pPr marL="457200" lvl="1" indent="0">
              <a:buNone/>
            </a:pPr>
            <a:r>
              <a:rPr lang="en-US" sz="2000" dirty="0"/>
              <a:t>Training Time: </a:t>
            </a:r>
            <a:r>
              <a:rPr lang="en-US" sz="2000" b="1" dirty="0"/>
              <a:t>16.5 Hours Minimum Initial Training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In person:  </a:t>
            </a:r>
            <a:r>
              <a:rPr lang="en-US" sz="2000" b="1" dirty="0"/>
              <a:t>6.5 hours initial Team training (TBD – Jan. 2025),</a:t>
            </a:r>
          </a:p>
          <a:p>
            <a:pPr marL="457200" lvl="1" indent="0">
              <a:buNone/>
            </a:pPr>
            <a:r>
              <a:rPr lang="en-US" sz="2000" b="1" dirty="0"/>
              <a:t>1.5 hours scene simulation-TBD, QPR 2.5 hours-TBD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r>
              <a:rPr lang="en-US" sz="2000" dirty="0"/>
              <a:t>You will learn how to offer support to survivors immediately following the death</a:t>
            </a:r>
          </a:p>
          <a:p>
            <a:pPr marL="1371600" lvl="3" indent="0">
              <a:buNone/>
            </a:pPr>
            <a:r>
              <a:rPr lang="en-US" sz="2000" b="1" dirty="0"/>
              <a:t>10.5 hours </a:t>
            </a:r>
            <a:r>
              <a:rPr lang="en-US" sz="2000" b="1" u="sng" dirty="0"/>
              <a:t>in person </a:t>
            </a:r>
            <a:r>
              <a:rPr lang="en-US" sz="2000" dirty="0"/>
              <a:t>learning about suicide grief, crime scene etiquette, on-scene communication skills, cultural diversity training, community services/resources for survivors, immediate survivor needs, logistics, paperwork, protocol, role play, self-care, QPR.</a:t>
            </a:r>
          </a:p>
          <a:p>
            <a:pPr marL="1371600" lvl="3" indent="0">
              <a:buNone/>
            </a:pPr>
            <a:r>
              <a:rPr lang="en-US" sz="2000" b="1" dirty="0"/>
              <a:t>5 hours of </a:t>
            </a:r>
            <a:r>
              <a:rPr lang="en-US" sz="2000" b="1" u="sng" dirty="0"/>
              <a:t>online</a:t>
            </a:r>
            <a:r>
              <a:rPr lang="en-US" sz="2000" b="1" dirty="0"/>
              <a:t> </a:t>
            </a:r>
            <a:r>
              <a:rPr lang="en-US" sz="2000" dirty="0"/>
              <a:t>training and certification in Psychological First Aid</a:t>
            </a:r>
          </a:p>
          <a:p>
            <a:pPr marL="1828800" lvl="4" indent="0">
              <a:buNone/>
            </a:pPr>
            <a:r>
              <a:rPr lang="en-US" sz="2000" b="1" dirty="0"/>
              <a:t>MUST HAVE THIS COMPLETED OR YOU CANNOT ATTEND A SCENE</a:t>
            </a:r>
          </a:p>
        </p:txBody>
      </p:sp>
    </p:spTree>
    <p:extLst>
      <p:ext uri="{BB962C8B-B14F-4D97-AF65-F5344CB8AC3E}">
        <p14:creationId xmlns:p14="http://schemas.microsoft.com/office/powerpoint/2010/main" val="244293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650" y="533165"/>
            <a:ext cx="4226160" cy="651641"/>
          </a:xfrm>
        </p:spPr>
        <p:txBody>
          <a:bodyPr>
            <a:normAutofit/>
          </a:bodyPr>
          <a:lstStyle/>
          <a:p>
            <a:r>
              <a:rPr lang="en-US" dirty="0"/>
              <a:t>Survivor Follow Up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51934"/>
            <a:ext cx="9911920" cy="507709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400" b="1" dirty="0"/>
              <a:t>Needs</a:t>
            </a:r>
            <a:r>
              <a:rPr lang="en-US" sz="2400" dirty="0"/>
              <a:t>: Reliable, calm, empathetic, good communication skills, comfortable in your own recovery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2400" b="1" dirty="0"/>
              <a:t>Training Time: 15 Hours minimum for initial training</a:t>
            </a:r>
          </a:p>
          <a:p>
            <a:pPr marL="457200" lvl="1" indent="0">
              <a:buNone/>
            </a:pPr>
            <a:r>
              <a:rPr lang="en-US" sz="2400" dirty="0"/>
              <a:t>	In Person: </a:t>
            </a:r>
            <a:r>
              <a:rPr lang="en-US" sz="2000" b="1" dirty="0"/>
              <a:t>6.5 hours initial Team training (TBD-Jan. 2025), </a:t>
            </a:r>
          </a:p>
          <a:p>
            <a:pPr marL="457200" lvl="1" indent="0">
              <a:buNone/>
            </a:pPr>
            <a:r>
              <a:rPr lang="en-US" sz="2000" b="1" dirty="0"/>
              <a:t>	2.5 QPR training (TBD)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	5 hours of </a:t>
            </a:r>
            <a:r>
              <a:rPr lang="en-US" sz="2000" b="1" u="sng" dirty="0"/>
              <a:t>online</a:t>
            </a:r>
            <a:r>
              <a:rPr lang="en-US" sz="2000" b="1" dirty="0"/>
              <a:t> training </a:t>
            </a:r>
            <a:r>
              <a:rPr lang="en-US" sz="2000" dirty="0"/>
              <a:t>and certification in Psychological First Aid</a:t>
            </a:r>
          </a:p>
          <a:p>
            <a:pPr marL="1371600" lvl="3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200" dirty="0"/>
              <a:t>		You will learn how to provide on-going support for survivors </a:t>
            </a:r>
          </a:p>
          <a:p>
            <a:pPr lvl="4"/>
            <a:r>
              <a:rPr lang="en-US" sz="2200" dirty="0"/>
              <a:t>Phone outreach</a:t>
            </a:r>
          </a:p>
          <a:p>
            <a:pPr lvl="4"/>
            <a:r>
              <a:rPr lang="en-US" sz="2200" dirty="0"/>
              <a:t>Follow-up visits (“companion” survivors)</a:t>
            </a:r>
          </a:p>
          <a:p>
            <a:pPr lvl="4"/>
            <a:r>
              <a:rPr lang="en-US" sz="2200" dirty="0"/>
              <a:t>Support group participation</a:t>
            </a:r>
            <a:endParaRPr lang="en-US" sz="24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529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548498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Community Awareness/Educational Events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1431494"/>
            <a:ext cx="10300138" cy="5426506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en-US" sz="8000" b="1" dirty="0"/>
              <a:t>Needs: </a:t>
            </a:r>
            <a:r>
              <a:rPr lang="en-US" sz="8000" dirty="0"/>
              <a:t>Good communication skills, comfortable with groups</a:t>
            </a:r>
          </a:p>
          <a:p>
            <a:pPr marL="457200" lvl="1" indent="0">
              <a:buNone/>
            </a:pPr>
            <a:r>
              <a:rPr lang="en-US" sz="8000" dirty="0"/>
              <a:t>Training Time: </a:t>
            </a:r>
            <a:r>
              <a:rPr lang="en-US" sz="8000" b="1" dirty="0"/>
              <a:t>6.5 hours Initial Team training (TBD-Jan. 2025)</a:t>
            </a:r>
          </a:p>
          <a:p>
            <a:pPr marL="457200" lvl="1" indent="0">
              <a:buNone/>
            </a:pPr>
            <a:r>
              <a:rPr lang="en-US" sz="8000" dirty="0"/>
              <a:t>You will:</a:t>
            </a:r>
          </a:p>
          <a:p>
            <a:pPr marL="457200" lvl="1" indent="0">
              <a:buNone/>
            </a:pPr>
            <a:r>
              <a:rPr lang="en-US" sz="8000" dirty="0"/>
              <a:t>	Interact with survivors and the general public at events. </a:t>
            </a:r>
          </a:p>
          <a:p>
            <a:pPr marL="857250" lvl="2" indent="0">
              <a:buNone/>
            </a:pPr>
            <a:r>
              <a:rPr lang="en-US" sz="8000" dirty="0"/>
              <a:t>Visit funeral homes, cemeteries – introduction and leave resources</a:t>
            </a:r>
          </a:p>
          <a:p>
            <a:pPr marL="857250" lvl="2" indent="0">
              <a:buNone/>
            </a:pPr>
            <a:r>
              <a:rPr lang="en-US" sz="8000" dirty="0"/>
              <a:t>Create/Assist event for International Overdose Awareness Day</a:t>
            </a:r>
          </a:p>
          <a:p>
            <a:pPr marL="857250" lvl="2" indent="0">
              <a:buNone/>
            </a:pPr>
            <a:r>
              <a:rPr lang="en-US" sz="8000" dirty="0"/>
              <a:t>Assist with Walk to Remember for World Suicide Prevention Day</a:t>
            </a:r>
          </a:p>
          <a:p>
            <a:pPr marL="857250" lvl="2" indent="0">
              <a:buNone/>
            </a:pPr>
            <a:r>
              <a:rPr lang="en-US" sz="8000" dirty="0"/>
              <a:t>Create event for International Survivor Suicide Day (Sat. before Thanksgiving)</a:t>
            </a:r>
          </a:p>
          <a:p>
            <a:pPr marL="857250" lvl="2" indent="0">
              <a:buNone/>
            </a:pPr>
            <a:r>
              <a:rPr lang="en-US" sz="8000" dirty="0"/>
              <a:t>Training will prepare you for: </a:t>
            </a:r>
          </a:p>
          <a:p>
            <a:pPr lvl="4"/>
            <a:r>
              <a:rPr lang="en-US" sz="8000" dirty="0"/>
              <a:t>Initiating Conversations </a:t>
            </a:r>
          </a:p>
          <a:p>
            <a:pPr lvl="4"/>
            <a:r>
              <a:rPr lang="en-US" sz="8000" dirty="0"/>
              <a:t>Sharing appropriate resources</a:t>
            </a:r>
          </a:p>
          <a:p>
            <a:pPr lvl="4"/>
            <a:r>
              <a:rPr lang="en-US" sz="8000" dirty="0"/>
              <a:t>Boundaries</a:t>
            </a:r>
          </a:p>
          <a:p>
            <a:pPr lvl="4"/>
            <a:r>
              <a:rPr lang="en-US" sz="8000" dirty="0"/>
              <a:t>Setting up information table</a:t>
            </a:r>
          </a:p>
          <a:p>
            <a:pPr lvl="4"/>
            <a:r>
              <a:rPr lang="en-US" sz="8000" dirty="0"/>
              <a:t>Sharing your story if applicable/appropriate</a:t>
            </a:r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6527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" y="445030"/>
            <a:ext cx="2595664" cy="651641"/>
          </a:xfrm>
        </p:spPr>
        <p:txBody>
          <a:bodyPr>
            <a:normAutofit/>
          </a:bodyPr>
          <a:lstStyle/>
          <a:p>
            <a:r>
              <a:rPr lang="en-US" dirty="0"/>
              <a:t>Fundraising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2" y="990074"/>
            <a:ext cx="8965324" cy="519000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800" b="1" dirty="0"/>
          </a:p>
          <a:p>
            <a:pPr marL="457200" lvl="1" indent="0">
              <a:buNone/>
            </a:pPr>
            <a:r>
              <a:rPr lang="en-US" sz="2000" b="1" dirty="0"/>
              <a:t>Needs: Reliable, Networking, Consistent</a:t>
            </a:r>
          </a:p>
          <a:p>
            <a:pPr marL="457200" lvl="1" indent="0">
              <a:buNone/>
            </a:pPr>
            <a:r>
              <a:rPr lang="en-US" sz="2000" dirty="0"/>
              <a:t>Training Time: 	</a:t>
            </a:r>
            <a:r>
              <a:rPr lang="en-US" sz="2000" b="1" dirty="0"/>
              <a:t>6.5 hours Initial team training (TBD-Jan. 2025)</a:t>
            </a:r>
          </a:p>
          <a:p>
            <a:pPr marL="457200" lvl="1" indent="0">
              <a:buNone/>
            </a:pPr>
            <a:r>
              <a:rPr lang="en-US" sz="2000" dirty="0"/>
              <a:t>				Additional training TBD- based on need</a:t>
            </a:r>
          </a:p>
          <a:p>
            <a:pPr marL="457200" lvl="1" indent="0">
              <a:buNone/>
            </a:pPr>
            <a:r>
              <a:rPr lang="en-US" sz="2000" dirty="0"/>
              <a:t>Training will prepare you for: </a:t>
            </a:r>
          </a:p>
          <a:p>
            <a:pPr lvl="3"/>
            <a:r>
              <a:rPr lang="en-US" sz="2000" dirty="0"/>
              <a:t>Promoting &amp; Sharing Events</a:t>
            </a:r>
          </a:p>
          <a:p>
            <a:pPr lvl="3"/>
            <a:r>
              <a:rPr lang="en-US" sz="2000" dirty="0"/>
              <a:t>Appropriate Messaging</a:t>
            </a:r>
          </a:p>
          <a:p>
            <a:pPr lvl="3"/>
            <a:r>
              <a:rPr lang="en-US" sz="2000" dirty="0"/>
              <a:t>Grant research</a:t>
            </a:r>
          </a:p>
          <a:p>
            <a:pPr lvl="3"/>
            <a:r>
              <a:rPr lang="en-US" sz="2000" dirty="0"/>
              <a:t>Organizing fundraisers</a:t>
            </a:r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20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dirty="0"/>
              <a:t>Information to be shared: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34056" y="1766199"/>
            <a:ext cx="7978602" cy="3880773"/>
          </a:xfrm>
        </p:spPr>
        <p:txBody>
          <a:bodyPr>
            <a:normAutofit/>
          </a:bodyPr>
          <a:lstStyle/>
          <a:p>
            <a:r>
              <a:rPr lang="en-US" sz="4000" dirty="0"/>
              <a:t>Who We Are</a:t>
            </a:r>
          </a:p>
          <a:p>
            <a:r>
              <a:rPr lang="en-US" sz="4000" dirty="0"/>
              <a:t>What We Do </a:t>
            </a:r>
          </a:p>
          <a:p>
            <a:r>
              <a:rPr lang="en-US" sz="4000" dirty="0"/>
              <a:t>Why We Need You</a:t>
            </a:r>
          </a:p>
        </p:txBody>
      </p:sp>
      <p:pic>
        <p:nvPicPr>
          <p:cNvPr id="7" name="Picture 6" descr="Magnifying glass on clear background">
            <a:extLst>
              <a:ext uri="{FF2B5EF4-FFF2-40B4-BE49-F238E27FC236}">
                <a16:creationId xmlns:a16="http://schemas.microsoft.com/office/drawing/2014/main" id="{9D89A2E2-4657-2921-D807-7ED461B578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208" r="20219" b="1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09528520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7379" y="1973179"/>
            <a:ext cx="8719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/>
              <a:t>Needs: </a:t>
            </a:r>
            <a:r>
              <a:rPr lang="en-US" sz="2000" dirty="0"/>
              <a:t>Reliable, Consistent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Training Time: 	</a:t>
            </a:r>
            <a:r>
              <a:rPr lang="en-US" sz="2000" b="1" dirty="0"/>
              <a:t>6.5 hours initial Team training (TBD-Jan. 2025)  </a:t>
            </a:r>
          </a:p>
          <a:p>
            <a:pPr lvl="1"/>
            <a:r>
              <a:rPr lang="en-US" sz="2000" dirty="0"/>
              <a:t>				Additional training TBD- based on need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Additional training will prepare you for: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	Personal hand-written cards/notes</a:t>
            </a:r>
          </a:p>
          <a:p>
            <a:pPr lvl="1"/>
            <a:r>
              <a:rPr lang="en-US" sz="2000" dirty="0"/>
              <a:t>	Assembling resource packets</a:t>
            </a:r>
          </a:p>
          <a:p>
            <a:pPr lvl="1"/>
            <a:r>
              <a:rPr lang="en-US" sz="2000" dirty="0"/>
              <a:t> 	Assembling and mailing care packages</a:t>
            </a:r>
          </a:p>
          <a:p>
            <a:pPr lvl="1"/>
            <a:r>
              <a:rPr lang="en-US" sz="2000" dirty="0"/>
              <a:t>	Copying materials</a:t>
            </a:r>
          </a:p>
          <a:p>
            <a:pPr lvl="1"/>
            <a:r>
              <a:rPr lang="en-US" sz="2000" dirty="0"/>
              <a:t>	Newsletters</a:t>
            </a:r>
          </a:p>
          <a:p>
            <a:pPr lvl="1"/>
            <a:r>
              <a:rPr lang="en-US" sz="2000" dirty="0"/>
              <a:t>	Database maintenance</a:t>
            </a:r>
          </a:p>
          <a:p>
            <a:pPr lvl="1"/>
            <a:r>
              <a:rPr lang="en-US" sz="2000" dirty="0"/>
              <a:t>	Other administrative tasks as needed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7378" y="869384"/>
            <a:ext cx="33345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5FCBEF"/>
                </a:solidFill>
                <a:ea typeface="+mj-ea"/>
                <a:cs typeface="+mj-cs"/>
              </a:rPr>
              <a:t>Administrative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23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7C5B0-A8D5-4E0B-ABF6-FB6AF55A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On-Call Team Activation Lead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46CFA-E40D-4D40-83D7-A1D441B32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37913"/>
            <a:ext cx="10497597" cy="4703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dirty="0"/>
              <a:t>Needs: </a:t>
            </a:r>
            <a:r>
              <a:rPr lang="en-US" sz="2100" dirty="0"/>
              <a:t>Reliable, consistent, attention to detail, good communication skills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Training Time: 1.5 Hours Team Activation Protocols (</a:t>
            </a:r>
            <a:r>
              <a:rPr lang="en-US" sz="2000" b="1" dirty="0"/>
              <a:t>TBD-ASAP upon availability)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 </a:t>
            </a:r>
            <a:r>
              <a:rPr lang="en-US" sz="2000" dirty="0"/>
              <a:t>You will:</a:t>
            </a:r>
          </a:p>
          <a:p>
            <a:pPr lvl="1"/>
            <a:r>
              <a:rPr lang="en-US" sz="2000" b="1" dirty="0"/>
              <a:t> </a:t>
            </a:r>
            <a:r>
              <a:rPr lang="en-US" sz="2000" dirty="0"/>
              <a:t>Be scheduled for shifts within the 24/7 on-call schedule (per your </a:t>
            </a:r>
            <a:r>
              <a:rPr lang="en-US" sz="2000" dirty="0" err="1"/>
              <a:t>availablitlity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 Must be able to receive the call with pertinent information about the suicide or accidental drug overdose scene</a:t>
            </a:r>
          </a:p>
          <a:p>
            <a:pPr lvl="1"/>
            <a:r>
              <a:rPr lang="en-US" sz="2000" dirty="0"/>
              <a:t> Call out the 2-person volunteer scene response team in a timely manner</a:t>
            </a:r>
          </a:p>
          <a:p>
            <a:pPr lvl="1"/>
            <a:r>
              <a:rPr lang="en-US" sz="2000" dirty="0"/>
              <a:t>Receive a follow-up call when team leaves the scene</a:t>
            </a:r>
          </a:p>
          <a:p>
            <a:pPr lvl="1"/>
            <a:endParaRPr lang="en-US" sz="2000" b="1" dirty="0"/>
          </a:p>
          <a:p>
            <a:pPr marL="457200" lvl="1" indent="0">
              <a:buNone/>
            </a:pPr>
            <a:r>
              <a:rPr lang="en-US" sz="2000" dirty="0"/>
              <a:t>				</a:t>
            </a:r>
            <a:r>
              <a:rPr lang="en-US" sz="2000" b="1" dirty="0"/>
              <a:t> 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9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2751"/>
            <a:ext cx="9121574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All volunteers are part of the LOSS/DOSS team and will be required to attend some meetings/events for:</a:t>
            </a:r>
          </a:p>
          <a:p>
            <a:endParaRPr lang="en-US" sz="2400" dirty="0"/>
          </a:p>
          <a:p>
            <a:pPr lvl="1"/>
            <a:r>
              <a:rPr lang="en-US" sz="2000" dirty="0"/>
              <a:t>Networking</a:t>
            </a:r>
          </a:p>
          <a:p>
            <a:pPr lvl="1"/>
            <a:r>
              <a:rPr lang="en-US" sz="2000" dirty="0"/>
              <a:t>Support</a:t>
            </a:r>
          </a:p>
          <a:p>
            <a:pPr lvl="1"/>
            <a:r>
              <a:rPr lang="en-US" sz="2000" dirty="0"/>
              <a:t>Self Care</a:t>
            </a:r>
          </a:p>
          <a:p>
            <a:pPr lvl="1"/>
            <a:r>
              <a:rPr lang="en-US" sz="2000" dirty="0"/>
              <a:t>Ongoing training</a:t>
            </a:r>
          </a:p>
          <a:p>
            <a:pPr lvl="1"/>
            <a:endParaRPr lang="en-US" sz="2000" dirty="0"/>
          </a:p>
          <a:p>
            <a:r>
              <a:rPr lang="en-US" sz="2400" dirty="0"/>
              <a:t>Number and type of meetings will be determined by volunteer duties; monthly or quarterly.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71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Next Steps: Requirements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750922" y="1286636"/>
            <a:ext cx="8965324" cy="5190009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Application – Return on or before 12/1/24</a:t>
            </a:r>
          </a:p>
          <a:p>
            <a:pPr lvl="1"/>
            <a:r>
              <a:rPr lang="en-US" sz="2400" b="1" dirty="0"/>
              <a:t>Interview – Take place 10/1/24-12/20/24</a:t>
            </a:r>
          </a:p>
          <a:p>
            <a:pPr lvl="1"/>
            <a:r>
              <a:rPr lang="en-US" sz="2400" b="1" dirty="0"/>
              <a:t>Background check </a:t>
            </a:r>
          </a:p>
          <a:p>
            <a:pPr lvl="1"/>
            <a:r>
              <a:rPr lang="en-US" sz="2400" b="1" dirty="0"/>
              <a:t>Psychological First Aid (if interested in being Scene Responder or Survivor Follow-up)</a:t>
            </a:r>
          </a:p>
          <a:p>
            <a:pPr lvl="1"/>
            <a:endParaRPr lang="en-US" sz="1800" b="1" dirty="0"/>
          </a:p>
          <a:p>
            <a:pPr marL="1828800" lvl="4" indent="0">
              <a:buNone/>
            </a:pPr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3663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022" y="1062680"/>
            <a:ext cx="65206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Upcoming Training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4636" y="1953928"/>
            <a:ext cx="100487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	For those interested, download the volunteer application from envisionpartnerships.com and return your application before 12/1/24 to Jennifer MacLean @ </a:t>
            </a:r>
            <a:r>
              <a:rPr lang="en-US" sz="2400" dirty="0">
                <a:hlinkClick r:id="rId2"/>
              </a:rPr>
              <a:t>jmaclean@envisionpartnerships.com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Interviews will take place 10/1/24-12/20/24</a:t>
            </a:r>
          </a:p>
          <a:p>
            <a:pPr algn="ctr"/>
            <a:r>
              <a:rPr lang="en-US" sz="2400" dirty="0"/>
              <a:t>  Volunteer training takes place on a Saturday 9:30am-4pm</a:t>
            </a:r>
          </a:p>
          <a:p>
            <a:pPr algn="ctr"/>
            <a:r>
              <a:rPr lang="en-US" sz="2400" dirty="0"/>
              <a:t>Next Initial Volunteer Training</a:t>
            </a:r>
          </a:p>
          <a:p>
            <a:pPr algn="ctr"/>
            <a:r>
              <a:rPr lang="en-US" sz="2400" dirty="0"/>
              <a:t>TBD – January 2025</a:t>
            </a:r>
          </a:p>
          <a:p>
            <a:pPr algn="ctr"/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38821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286865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256B01-C519-BE16-56B9-03C456DE4635}"/>
              </a:ext>
            </a:extLst>
          </p:cNvPr>
          <p:cNvSpPr txBox="1"/>
          <p:nvPr/>
        </p:nvSpPr>
        <p:spPr>
          <a:xfrm>
            <a:off x="852055" y="3177955"/>
            <a:ext cx="10155382" cy="183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LOSS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- Local Outreach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Suicide Survivors 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DOSS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Drug Overdose Survivor Support</a:t>
            </a:r>
          </a:p>
        </p:txBody>
      </p:sp>
      <p:pic>
        <p:nvPicPr>
          <p:cNvPr id="6" name="Picture 5" descr="A blue and yellow logo&#10;&#10;Description automatically generated">
            <a:extLst>
              <a:ext uri="{FF2B5EF4-FFF2-40B4-BE49-F238E27FC236}">
                <a16:creationId xmlns:a16="http://schemas.microsoft.com/office/drawing/2014/main" id="{81901024-9A15-E731-3315-B90F62822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278" y="711757"/>
            <a:ext cx="1925649" cy="18378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AFDA63-D759-14D3-5965-72D9B3BB7F7C}"/>
              </a:ext>
            </a:extLst>
          </p:cNvPr>
          <p:cNvSpPr txBox="1"/>
          <p:nvPr/>
        </p:nvSpPr>
        <p:spPr>
          <a:xfrm>
            <a:off x="3444586" y="1114079"/>
            <a:ext cx="6099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Butler County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99"/>
                </a:solidFill>
                <a:latin typeface="Amasis MT Pro Black" panose="02040A04050005020304" pitchFamily="18" charset="0"/>
                <a:ea typeface="+mj-ea"/>
                <a:cs typeface="+mj-cs"/>
              </a:rPr>
              <a:t>LOSS/DOSS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Survivor Support</a:t>
            </a:r>
          </a:p>
        </p:txBody>
      </p:sp>
    </p:spTree>
    <p:extLst>
      <p:ext uri="{BB962C8B-B14F-4D97-AF65-F5344CB8AC3E}">
        <p14:creationId xmlns:p14="http://schemas.microsoft.com/office/powerpoint/2010/main" val="101928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/>
          </a:bodyPr>
          <a:lstStyle/>
          <a:p>
            <a:r>
              <a:rPr lang="en-US" dirty="0"/>
              <a:t>Who We Are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67861" y="1549666"/>
            <a:ext cx="10402808" cy="506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PROGRAM HISTORY &amp; GROWTH</a:t>
            </a:r>
            <a:endParaRPr lang="en-US" sz="900" b="1" dirty="0"/>
          </a:p>
          <a:p>
            <a:pPr marL="0" indent="0">
              <a:buNone/>
            </a:pPr>
            <a:br>
              <a:rPr lang="en-US" sz="900" b="1" dirty="0"/>
            </a:br>
            <a:r>
              <a:rPr lang="en-US" sz="2000" b="1" dirty="0"/>
              <a:t>* Discussion began in 2021 by exploring the needs and opportunities.</a:t>
            </a:r>
          </a:p>
          <a:p>
            <a:pPr marL="0" indent="0">
              <a:buNone/>
            </a:pPr>
            <a:r>
              <a:rPr lang="en-US" sz="2000" b="1" dirty="0"/>
              <a:t>* Formed a committee through the Suicide Prevention Coalition in 2022.</a:t>
            </a:r>
          </a:p>
          <a:p>
            <a:pPr marL="0" indent="0">
              <a:buNone/>
            </a:pPr>
            <a:r>
              <a:rPr lang="en-US" sz="2000" b="1" dirty="0"/>
              <a:t>* Through committee discussion, decided to add the DOSS team model.</a:t>
            </a:r>
          </a:p>
          <a:p>
            <a:pPr marL="0" indent="0">
              <a:buNone/>
            </a:pPr>
            <a:r>
              <a:rPr lang="en-US" sz="2000" b="1" dirty="0"/>
              <a:t>* Met with Chief Robert Chabali at Fairfield Township Police Dept.</a:t>
            </a:r>
          </a:p>
          <a:p>
            <a:pPr marL="0" indent="0">
              <a:buNone/>
            </a:pPr>
            <a:r>
              <a:rPr lang="en-US" sz="2000" b="1" dirty="0"/>
              <a:t>* Participated in LOSS/DOSS training provided by Suicide Postvention Consulting.</a:t>
            </a:r>
          </a:p>
          <a:p>
            <a:pPr marL="0" indent="0">
              <a:buNone/>
            </a:pPr>
            <a:r>
              <a:rPr lang="en-US" sz="2000" b="1" dirty="0"/>
              <a:t>* Began exploring procedures and processes.</a:t>
            </a:r>
          </a:p>
        </p:txBody>
      </p:sp>
    </p:spTree>
    <p:extLst>
      <p:ext uri="{BB962C8B-B14F-4D97-AF65-F5344CB8AC3E}">
        <p14:creationId xmlns:p14="http://schemas.microsoft.com/office/powerpoint/2010/main" val="113024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48F1-84EE-4453-8649-4522781E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0160"/>
            <a:ext cx="9535070" cy="476120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* Received grant Ohio Suicide Prevention Foundation and funds from Corn Stand Jam.</a:t>
            </a:r>
          </a:p>
          <a:p>
            <a:pPr marL="0" indent="0">
              <a:buNone/>
            </a:pPr>
            <a:r>
              <a:rPr lang="en-US" b="1" dirty="0"/>
              <a:t>* Developed Logo and marketing materials.</a:t>
            </a:r>
          </a:p>
          <a:p>
            <a:pPr marL="0" indent="0">
              <a:buNone/>
            </a:pPr>
            <a:r>
              <a:rPr lang="en-US" b="1" dirty="0"/>
              <a:t>* Began recruiting volunteers.</a:t>
            </a:r>
          </a:p>
          <a:p>
            <a:pPr marL="0" indent="0">
              <a:buNone/>
            </a:pPr>
            <a:r>
              <a:rPr lang="en-US" b="1" dirty="0"/>
              <a:t>* First Volunteer Information Session Aug. 2, 2023</a:t>
            </a:r>
          </a:p>
          <a:p>
            <a:pPr marL="0" indent="0">
              <a:buNone/>
            </a:pPr>
            <a:r>
              <a:rPr lang="en-US" b="1" dirty="0"/>
              <a:t>* LOSS was the focus of Walk to Remember. Fundraising and Speaker.</a:t>
            </a:r>
          </a:p>
          <a:p>
            <a:pPr marL="0" indent="0">
              <a:buNone/>
            </a:pPr>
            <a:r>
              <a:rPr lang="en-US" b="1" dirty="0"/>
              <a:t>* Began Application and Interviewing Process.</a:t>
            </a:r>
          </a:p>
          <a:p>
            <a:pPr marL="0" indent="0">
              <a:buNone/>
            </a:pPr>
            <a:r>
              <a:rPr lang="en-US" b="1" dirty="0"/>
              <a:t>* Hired LOSS/DOSS Team Coordinator.</a:t>
            </a:r>
          </a:p>
          <a:p>
            <a:pPr marL="0" indent="0">
              <a:buNone/>
            </a:pPr>
            <a:r>
              <a:rPr lang="en-US" b="1" dirty="0"/>
              <a:t>* Initial Volunteer Trainings took place late Feb., early Mar. &amp; May</a:t>
            </a:r>
          </a:p>
          <a:p>
            <a:pPr marL="0" indent="0">
              <a:buNone/>
            </a:pPr>
            <a:r>
              <a:rPr lang="en-US" b="1" dirty="0"/>
              <a:t>* Promote &amp; offer Butler County Suicide/Drug Overdose Loss Support Group beginning June 18, 2024 6:30-8pm (continue monthly - 3</a:t>
            </a:r>
            <a:r>
              <a:rPr lang="en-US" b="1" baseline="30000" dirty="0"/>
              <a:t>rd</a:t>
            </a:r>
            <a:r>
              <a:rPr lang="en-US" b="1" dirty="0"/>
              <a:t> Tuesday each month)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1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A47FF4-5E47-1619-C638-BA9314629720}"/>
              </a:ext>
            </a:extLst>
          </p:cNvPr>
          <p:cNvSpPr txBox="1"/>
          <p:nvPr/>
        </p:nvSpPr>
        <p:spPr>
          <a:xfrm>
            <a:off x="612972" y="529610"/>
            <a:ext cx="8839201" cy="6111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LOSS/DOSS Development Committee: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Kristen Smith – BC Suicide Prevention Coalition Chair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Rhonda Benson – LOSS/DOSS Subcommittee Chair  - NAMI Butler County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Jennifer MacLean – LOSS/DOSS Team Coordinator – Envision Partnerships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Thelma Hodge – 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Mannix – BC Coroner’s Office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Carissa Piper –Beckett Springs Hospital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Denise Meine-Graham – Ohio Suicide Prevention Foundation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Martina Weber – BC Mental Health and Addiction Recovery Services Board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Joshua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Jowers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–Cincinnati VA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Lisa Carter – Mental Health Matters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Grace Carr – NAMI Butler County 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Heather Wells – Miami University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Dorothy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McMake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 York – West Chester Police Department</a:t>
            </a:r>
          </a:p>
        </p:txBody>
      </p:sp>
    </p:spTree>
    <p:extLst>
      <p:ext uri="{BB962C8B-B14F-4D97-AF65-F5344CB8AC3E}">
        <p14:creationId xmlns:p14="http://schemas.microsoft.com/office/powerpoint/2010/main" val="293559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92491"/>
            <a:ext cx="8596668" cy="651641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 of Suicide: Suicide at a National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3" y="870256"/>
            <a:ext cx="8487511" cy="496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1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69" y="191643"/>
            <a:ext cx="9429414" cy="1020212"/>
          </a:xfrm>
        </p:spPr>
        <p:txBody>
          <a:bodyPr>
            <a:normAutofit fontScale="90000"/>
          </a:bodyPr>
          <a:lstStyle/>
          <a:p>
            <a:r>
              <a:rPr lang="en-US" dirty="0"/>
              <a:t>Impact of Suicide and Drug Overdoses at a Local Level: Butler County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482BA-7784-4F3A-8BE7-8FFA01CE0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23" y="1414913"/>
            <a:ext cx="10525770" cy="460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2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4">
            <a:extLst>
              <a:ext uri="{FF2B5EF4-FFF2-40B4-BE49-F238E27FC236}">
                <a16:creationId xmlns:a16="http://schemas.microsoft.com/office/drawing/2014/main" id="{91A2DE34-7068-0443-A5B3-22876BED1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46" y="133438"/>
            <a:ext cx="8594317" cy="6863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Box 2">
            <a:extLst>
              <a:ext uri="{FF2B5EF4-FFF2-40B4-BE49-F238E27FC236}">
                <a16:creationId xmlns:a16="http://schemas.microsoft.com/office/drawing/2014/main" id="{3D6CDE19-B38D-0F47-98A5-13DEEC7C4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6410138"/>
            <a:ext cx="548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https://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onlinelibrary.wiley.com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n-US" altLang="en-US" sz="1200" err="1">
                <a:solidFill>
                  <a:srgbClr val="000000"/>
                </a:solidFill>
                <a:latin typeface="Calibri" panose="020F0502020204030204" pitchFamily="34" charset="0"/>
              </a:rPr>
              <a:t>doi</a:t>
            </a:r>
            <a:r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t>/pdf/10.1111/sltb.12450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237F6-913C-422B-B2A2-CFCA380326D2}"/>
              </a:ext>
            </a:extLst>
          </p:cNvPr>
          <p:cNvSpPr txBox="1"/>
          <p:nvPr/>
        </p:nvSpPr>
        <p:spPr>
          <a:xfrm>
            <a:off x="11611897" y="6292645"/>
            <a:ext cx="412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7F907F3-4E8E-4328-9CEB-80FC3B67D07A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517ABA-4451-B9FE-2656-82FB5DB86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92795"/>
            <a:ext cx="9501187" cy="1325563"/>
          </a:xfrm>
        </p:spPr>
        <p:txBody>
          <a:bodyPr/>
          <a:lstStyle/>
          <a:p>
            <a:r>
              <a:rPr lang="en-US" b="1" dirty="0"/>
              <a:t>IMPACT OF SUICIDE</a:t>
            </a:r>
          </a:p>
        </p:txBody>
      </p:sp>
    </p:spTree>
    <p:extLst>
      <p:ext uri="{BB962C8B-B14F-4D97-AF65-F5344CB8AC3E}">
        <p14:creationId xmlns:p14="http://schemas.microsoft.com/office/powerpoint/2010/main" val="20689122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18380</TotalTime>
  <Words>1845</Words>
  <Application>Microsoft Office PowerPoint</Application>
  <PresentationFormat>Widescreen</PresentationFormat>
  <Paragraphs>220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Amasis MT Pro</vt:lpstr>
      <vt:lpstr>Amasis MT Pro Black</vt:lpstr>
      <vt:lpstr>Arial</vt:lpstr>
      <vt:lpstr>Calibri</vt:lpstr>
      <vt:lpstr>Calibri Light</vt:lpstr>
      <vt:lpstr>Helvetica Neue</vt:lpstr>
      <vt:lpstr>Tahoma</vt:lpstr>
      <vt:lpstr>Trebuchet MS</vt:lpstr>
      <vt:lpstr>Wingdings 3</vt:lpstr>
      <vt:lpstr>Custom Design</vt:lpstr>
      <vt:lpstr>Facet</vt:lpstr>
      <vt:lpstr>PowerPoint Presentation</vt:lpstr>
      <vt:lpstr>Information to be shared:</vt:lpstr>
      <vt:lpstr>PowerPoint Presentation</vt:lpstr>
      <vt:lpstr>Who We Are</vt:lpstr>
      <vt:lpstr>PowerPoint Presentation</vt:lpstr>
      <vt:lpstr>PowerPoint Presentation</vt:lpstr>
      <vt:lpstr>Impact of Suicide: Suicide at a National Level</vt:lpstr>
      <vt:lpstr>Impact of Suicide and Drug Overdoses at a Local Level: Butler County</vt:lpstr>
      <vt:lpstr>IMPACT OF SUICIDE</vt:lpstr>
      <vt:lpstr>LOSS/DOSS Overview Video       LOSS Teams (youtube.com)  </vt:lpstr>
      <vt:lpstr>PowerPoint Presentation</vt:lpstr>
      <vt:lpstr>LONG TERM LOSS/DOSS Goals</vt:lpstr>
      <vt:lpstr>PowerPoint Presentation</vt:lpstr>
      <vt:lpstr>Benefits</vt:lpstr>
      <vt:lpstr>Volunteer Opportunities </vt:lpstr>
      <vt:lpstr>Scene Responder</vt:lpstr>
      <vt:lpstr>Survivor Follow Up</vt:lpstr>
      <vt:lpstr>Community Awareness/Educational Events</vt:lpstr>
      <vt:lpstr>Fundraising </vt:lpstr>
      <vt:lpstr>PowerPoint Presentation</vt:lpstr>
      <vt:lpstr>On-Call Team Activation Lead</vt:lpstr>
      <vt:lpstr>Volunteers</vt:lpstr>
      <vt:lpstr>Next Steps: Requirements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Robbie Graham</dc:creator>
  <cp:lastModifiedBy>Jennifer MacLean</cp:lastModifiedBy>
  <cp:revision>209</cp:revision>
  <dcterms:created xsi:type="dcterms:W3CDTF">2017-12-19T18:42:25Z</dcterms:created>
  <dcterms:modified xsi:type="dcterms:W3CDTF">2024-09-30T15:44:03Z</dcterms:modified>
</cp:coreProperties>
</file>